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57"/>
  </p:notesMasterIdLst>
  <p:handoutMasterIdLst>
    <p:handoutMasterId r:id="rId58"/>
  </p:handoutMasterIdLst>
  <p:sldIdLst>
    <p:sldId id="267" r:id="rId2"/>
    <p:sldId id="272" r:id="rId3"/>
    <p:sldId id="351" r:id="rId4"/>
    <p:sldId id="319" r:id="rId5"/>
    <p:sldId id="334" r:id="rId6"/>
    <p:sldId id="318" r:id="rId7"/>
    <p:sldId id="320" r:id="rId8"/>
    <p:sldId id="302" r:id="rId9"/>
    <p:sldId id="315" r:id="rId10"/>
    <p:sldId id="309" r:id="rId11"/>
    <p:sldId id="321" r:id="rId12"/>
    <p:sldId id="335" r:id="rId13"/>
    <p:sldId id="322" r:id="rId14"/>
    <p:sldId id="340" r:id="rId15"/>
    <p:sldId id="345" r:id="rId16"/>
    <p:sldId id="317" r:id="rId17"/>
    <p:sldId id="305" r:id="rId18"/>
    <p:sldId id="314" r:id="rId19"/>
    <p:sldId id="336" r:id="rId20"/>
    <p:sldId id="331" r:id="rId21"/>
    <p:sldId id="323" r:id="rId22"/>
    <p:sldId id="330" r:id="rId23"/>
    <p:sldId id="324" r:id="rId24"/>
    <p:sldId id="297" r:id="rId25"/>
    <p:sldId id="350" r:id="rId26"/>
    <p:sldId id="349" r:id="rId27"/>
    <p:sldId id="337" r:id="rId28"/>
    <p:sldId id="274" r:id="rId29"/>
    <p:sldId id="339" r:id="rId30"/>
    <p:sldId id="332" r:id="rId31"/>
    <p:sldId id="347" r:id="rId32"/>
    <p:sldId id="287" r:id="rId33"/>
    <p:sldId id="313" r:id="rId34"/>
    <p:sldId id="261" r:id="rId35"/>
    <p:sldId id="277" r:id="rId36"/>
    <p:sldId id="327" r:id="rId37"/>
    <p:sldId id="288" r:id="rId38"/>
    <p:sldId id="298" r:id="rId39"/>
    <p:sldId id="292" r:id="rId40"/>
    <p:sldId id="329" r:id="rId41"/>
    <p:sldId id="282" r:id="rId42"/>
    <p:sldId id="262" r:id="rId43"/>
    <p:sldId id="264" r:id="rId44"/>
    <p:sldId id="289" r:id="rId45"/>
    <p:sldId id="290" r:id="rId46"/>
    <p:sldId id="291" r:id="rId47"/>
    <p:sldId id="278" r:id="rId48"/>
    <p:sldId id="293" r:id="rId49"/>
    <p:sldId id="348" r:id="rId50"/>
    <p:sldId id="265" r:id="rId51"/>
    <p:sldId id="328" r:id="rId52"/>
    <p:sldId id="312" r:id="rId53"/>
    <p:sldId id="280" r:id="rId54"/>
    <p:sldId id="294" r:id="rId55"/>
    <p:sldId id="27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0D5EFF"/>
    <a:srgbClr val="0038A8"/>
    <a:srgbClr val="FF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5" autoAdjust="0"/>
    <p:restoredTop sz="86595" autoAdjust="0"/>
  </p:normalViewPr>
  <p:slideViewPr>
    <p:cSldViewPr>
      <p:cViewPr varScale="1">
        <p:scale>
          <a:sx n="67" d="100"/>
          <a:sy n="67" d="100"/>
        </p:scale>
        <p:origin x="1518" y="78"/>
      </p:cViewPr>
      <p:guideLst>
        <p:guide orient="horz" pos="2160"/>
        <p:guide pos="2880"/>
      </p:guideLst>
    </p:cSldViewPr>
  </p:slideViewPr>
  <p:outlineViewPr>
    <p:cViewPr>
      <p:scale>
        <a:sx n="33" d="100"/>
        <a:sy n="33" d="100"/>
      </p:scale>
      <p:origin x="0" y="7949"/>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31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image" Target="../media/image34.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image" Target="../media/image34.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983C4-EFF3-43EF-9070-DE42190F6F30}" type="doc">
      <dgm:prSet loTypeId="urn:microsoft.com/office/officeart/2005/8/layout/hList7#1" loCatId="list" qsTypeId="urn:microsoft.com/office/officeart/2005/8/quickstyle/simple1" qsCatId="simple" csTypeId="urn:microsoft.com/office/officeart/2005/8/colors/accent1_2" csCatId="accent1" phldr="1"/>
      <dgm:spPr/>
    </dgm:pt>
    <dgm:pt modelId="{D8243D29-EFA1-4BD4-819F-334D74381058}">
      <dgm:prSet phldrT="[Text]" custT="1"/>
      <dgm:spPr>
        <a:solidFill>
          <a:schemeClr val="tx2"/>
        </a:solidFill>
        <a:ln w="57150">
          <a:solidFill>
            <a:srgbClr val="FF5050"/>
          </a:solidFill>
        </a:ln>
      </dgm:spPr>
      <dgm:t>
        <a:bodyPr anchor="t"/>
        <a:lstStyle/>
        <a:p>
          <a:r>
            <a:rPr lang="en-US" sz="1200" b="1" dirty="0" smtClean="0">
              <a:solidFill>
                <a:schemeClr val="bg2"/>
              </a:solidFill>
            </a:rPr>
            <a:t>DTAAP (HISP,CA, RA)</a:t>
          </a:r>
          <a:r>
            <a:rPr lang="en-US" sz="1200" b="0" dirty="0" smtClean="0">
              <a:solidFill>
                <a:schemeClr val="bg2"/>
              </a:solidFill>
            </a:rPr>
            <a:t/>
          </a:r>
          <a:br>
            <a:rPr lang="en-US" sz="1200" b="0" dirty="0" smtClean="0">
              <a:solidFill>
                <a:schemeClr val="bg2"/>
              </a:solidFill>
            </a:rPr>
          </a:br>
          <a:r>
            <a:rPr lang="en-US" sz="1200" b="0" i="1" dirty="0" smtClean="0">
              <a:solidFill>
                <a:schemeClr val="bg2"/>
              </a:solidFill>
            </a:rPr>
            <a:t>Direct Trust Agent Accreditation Programs</a:t>
          </a:r>
          <a:endParaRPr lang="en-US" sz="1200" b="0" i="1" dirty="0">
            <a:solidFill>
              <a:schemeClr val="bg2"/>
            </a:solidFill>
          </a:endParaRPr>
        </a:p>
      </dgm:t>
    </dgm:pt>
    <dgm:pt modelId="{4FDB6729-B06A-4B11-A72F-6B2227583490}" type="parTrans" cxnId="{570EE9AE-9223-49FB-8E9F-78C471A67995}">
      <dgm:prSet/>
      <dgm:spPr/>
      <dgm:t>
        <a:bodyPr/>
        <a:lstStyle/>
        <a:p>
          <a:endParaRPr lang="en-US"/>
        </a:p>
      </dgm:t>
    </dgm:pt>
    <dgm:pt modelId="{8427B437-AC78-4EA8-BF63-2C2B4E4A8763}" type="sibTrans" cxnId="{570EE9AE-9223-49FB-8E9F-78C471A67995}">
      <dgm:prSet/>
      <dgm:spPr/>
      <dgm:t>
        <a:bodyPr/>
        <a:lstStyle/>
        <a:p>
          <a:endParaRPr lang="en-US"/>
        </a:p>
      </dgm:t>
    </dgm:pt>
    <dgm:pt modelId="{A73D90BA-0B28-435C-A22C-23989AB98C50}">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dgm:spPr>
      <dgm:t>
        <a:bodyPr anchor="t"/>
        <a:lstStyle/>
        <a:p>
          <a:r>
            <a:rPr lang="en-US" sz="1200" b="1" dirty="0" smtClean="0">
              <a:solidFill>
                <a:schemeClr val="tx1"/>
              </a:solidFill>
            </a:rPr>
            <a:t>OSAP</a:t>
          </a:r>
          <a:r>
            <a:rPr lang="en-US" sz="1200" b="0" dirty="0" smtClean="0">
              <a:solidFill>
                <a:schemeClr val="tx1"/>
              </a:solidFill>
            </a:rPr>
            <a:t/>
          </a:r>
          <a:br>
            <a:rPr lang="en-US" sz="1200" b="0" dirty="0" smtClean="0">
              <a:solidFill>
                <a:schemeClr val="tx1"/>
              </a:solidFill>
            </a:rPr>
          </a:br>
          <a:r>
            <a:rPr lang="en-US" sz="1200" b="0" i="1" dirty="0" smtClean="0">
              <a:solidFill>
                <a:schemeClr val="tx1"/>
              </a:solidFill>
            </a:rPr>
            <a:t>Outsourced Services Accreditation Programs</a:t>
          </a:r>
          <a:endParaRPr lang="en-US" sz="1200" b="0" i="1" dirty="0">
            <a:solidFill>
              <a:schemeClr val="tx1"/>
            </a:solidFill>
          </a:endParaRPr>
        </a:p>
      </dgm:t>
    </dgm:pt>
    <dgm:pt modelId="{4823BBC0-34FF-425B-96F9-760F197EDA90}" type="parTrans" cxnId="{5FBCAF13-EFAC-43F6-9DF5-B1C37294E6DA}">
      <dgm:prSet/>
      <dgm:spPr/>
      <dgm:t>
        <a:bodyPr/>
        <a:lstStyle/>
        <a:p>
          <a:endParaRPr lang="en-US"/>
        </a:p>
      </dgm:t>
    </dgm:pt>
    <dgm:pt modelId="{0ED3A21E-8E67-442C-8C34-3D818099E6A3}" type="sibTrans" cxnId="{5FBCAF13-EFAC-43F6-9DF5-B1C37294E6DA}">
      <dgm:prSet/>
      <dgm:spPr/>
      <dgm:t>
        <a:bodyPr/>
        <a:lstStyle/>
        <a:p>
          <a:endParaRPr lang="en-US"/>
        </a:p>
      </dgm:t>
    </dgm:pt>
    <dgm:pt modelId="{ECC30A64-A508-46E8-BA36-3E4AE99BB688}">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dgm:spPr>
      <dgm:t>
        <a:bodyPr anchor="t"/>
        <a:lstStyle/>
        <a:p>
          <a:r>
            <a:rPr lang="en-US" sz="1200" b="1" dirty="0" smtClean="0">
              <a:solidFill>
                <a:schemeClr val="tx1"/>
              </a:solidFill>
            </a:rPr>
            <a:t>ePAP</a:t>
          </a:r>
          <a:r>
            <a:rPr lang="en-US" sz="1200" b="0" dirty="0" smtClean="0">
              <a:solidFill>
                <a:schemeClr val="tx1"/>
              </a:solidFill>
            </a:rPr>
            <a:t/>
          </a:r>
          <a:br>
            <a:rPr lang="en-US" sz="1200" b="0" dirty="0" smtClean="0">
              <a:solidFill>
                <a:schemeClr val="tx1"/>
              </a:solidFill>
            </a:rPr>
          </a:br>
          <a:r>
            <a:rPr lang="en-US" sz="1200" b="0" i="1" dirty="0" smtClean="0">
              <a:solidFill>
                <a:schemeClr val="tx1"/>
              </a:solidFill>
            </a:rPr>
            <a:t>ePrescribing Accreditation Programs</a:t>
          </a:r>
          <a:endParaRPr lang="en-US" sz="1200" b="0" i="1" dirty="0">
            <a:solidFill>
              <a:schemeClr val="tx1"/>
            </a:solidFill>
          </a:endParaRPr>
        </a:p>
      </dgm:t>
    </dgm:pt>
    <dgm:pt modelId="{8DE10922-D752-4B33-888D-1DCAB9F4811E}" type="parTrans" cxnId="{066F5943-069A-499D-B3A0-63081AC0C5B1}">
      <dgm:prSet/>
      <dgm:spPr/>
      <dgm:t>
        <a:bodyPr/>
        <a:lstStyle/>
        <a:p>
          <a:endParaRPr lang="en-US"/>
        </a:p>
      </dgm:t>
    </dgm:pt>
    <dgm:pt modelId="{223CB824-5E2B-4477-84F6-7C0E4D8E9EE9}" type="sibTrans" cxnId="{066F5943-069A-499D-B3A0-63081AC0C5B1}">
      <dgm:prSet/>
      <dgm:spPr/>
      <dgm:t>
        <a:bodyPr/>
        <a:lstStyle/>
        <a:p>
          <a:endParaRPr lang="en-US"/>
        </a:p>
      </dgm:t>
    </dgm:pt>
    <dgm:pt modelId="{3986F68A-E6E6-4CE5-9B50-4BD85DFD98E0}">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dgm:spPr>
      <dgm:t>
        <a:bodyPr anchor="t"/>
        <a:lstStyle/>
        <a:p>
          <a:r>
            <a:rPr lang="en-US" sz="1200" b="1" dirty="0" smtClean="0">
              <a:solidFill>
                <a:schemeClr val="tx1"/>
              </a:solidFill>
            </a:rPr>
            <a:t>FSAP</a:t>
          </a:r>
          <a:r>
            <a:rPr lang="en-US" sz="1200" b="0" dirty="0" smtClean="0">
              <a:solidFill>
                <a:schemeClr val="tx1"/>
              </a:solidFill>
            </a:rPr>
            <a:t/>
          </a:r>
          <a:br>
            <a:rPr lang="en-US" sz="1200" b="0" dirty="0" smtClean="0">
              <a:solidFill>
                <a:schemeClr val="tx1"/>
              </a:solidFill>
            </a:rPr>
          </a:br>
          <a:r>
            <a:rPr lang="en-US" sz="1200" b="0" i="1" dirty="0" smtClean="0">
              <a:solidFill>
                <a:schemeClr val="tx1"/>
              </a:solidFill>
            </a:rPr>
            <a:t>Financial Services Accreditation Programs</a:t>
          </a:r>
          <a:endParaRPr lang="en-US" sz="1200" b="0" i="1" dirty="0">
            <a:solidFill>
              <a:schemeClr val="tx1"/>
            </a:solidFill>
          </a:endParaRPr>
        </a:p>
      </dgm:t>
    </dgm:pt>
    <dgm:pt modelId="{47D76D2D-9B52-445A-8AE7-720EF1D05633}" type="parTrans" cxnId="{5B0AA674-CDBD-4C78-93BF-CE6CF065F812}">
      <dgm:prSet/>
      <dgm:spPr/>
      <dgm:t>
        <a:bodyPr/>
        <a:lstStyle/>
        <a:p>
          <a:endParaRPr lang="en-US"/>
        </a:p>
      </dgm:t>
    </dgm:pt>
    <dgm:pt modelId="{66FD7AF6-9DBB-4F58-9962-6B03890B8F00}" type="sibTrans" cxnId="{5B0AA674-CDBD-4C78-93BF-CE6CF065F812}">
      <dgm:prSet/>
      <dgm:spPr/>
      <dgm:t>
        <a:bodyPr/>
        <a:lstStyle/>
        <a:p>
          <a:endParaRPr lang="en-US"/>
        </a:p>
      </dgm:t>
    </dgm:pt>
    <dgm:pt modelId="{C6195045-0645-48B9-9B95-CE12E8ED955F}">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dgm:spPr>
      <dgm:t>
        <a:bodyPr anchor="t"/>
        <a:lstStyle/>
        <a:p>
          <a:r>
            <a:rPr lang="en-US" sz="1200" b="1" dirty="0" smtClean="0">
              <a:solidFill>
                <a:schemeClr val="tx1"/>
              </a:solidFill>
            </a:rPr>
            <a:t>HIEAP</a:t>
          </a:r>
          <a:r>
            <a:rPr lang="en-US" sz="1200" b="0" dirty="0" smtClean="0">
              <a:solidFill>
                <a:schemeClr val="tx1"/>
              </a:solidFill>
            </a:rPr>
            <a:t/>
          </a:r>
          <a:br>
            <a:rPr lang="en-US" sz="1200" b="0" dirty="0" smtClean="0">
              <a:solidFill>
                <a:schemeClr val="tx1"/>
              </a:solidFill>
            </a:rPr>
          </a:br>
          <a:r>
            <a:rPr lang="en-US" sz="1200" b="0" i="1" dirty="0" smtClean="0">
              <a:solidFill>
                <a:schemeClr val="tx1"/>
              </a:solidFill>
            </a:rPr>
            <a:t>Health Information Exchange Accreditation Program </a:t>
          </a:r>
          <a:endParaRPr lang="en-US" sz="1200" b="0" i="1" dirty="0">
            <a:solidFill>
              <a:schemeClr val="tx1"/>
            </a:solidFill>
          </a:endParaRPr>
        </a:p>
      </dgm:t>
    </dgm:pt>
    <dgm:pt modelId="{4594E844-9DC5-4400-A6D2-AD9917441E46}" type="parTrans" cxnId="{150A9F0A-EB7B-47B7-AD3F-AEAC277F66CD}">
      <dgm:prSet/>
      <dgm:spPr/>
      <dgm:t>
        <a:bodyPr/>
        <a:lstStyle/>
        <a:p>
          <a:endParaRPr lang="en-US"/>
        </a:p>
      </dgm:t>
    </dgm:pt>
    <dgm:pt modelId="{E7C80454-C522-4AFE-B597-3E9B542B3C27}" type="sibTrans" cxnId="{150A9F0A-EB7B-47B7-AD3F-AEAC277F66CD}">
      <dgm:prSet/>
      <dgm:spPr/>
      <dgm:t>
        <a:bodyPr/>
        <a:lstStyle/>
        <a:p>
          <a:endParaRPr lang="en-US"/>
        </a:p>
      </dgm:t>
    </dgm:pt>
    <dgm:pt modelId="{AF12E460-6B24-4013-A525-DB6301E471E4}">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dgm:spPr>
      <dgm:t>
        <a:bodyPr anchor="t"/>
        <a:lstStyle/>
        <a:p>
          <a:r>
            <a:rPr lang="en-US" sz="1200" b="1" dirty="0" smtClean="0">
              <a:solidFill>
                <a:schemeClr val="tx1"/>
              </a:solidFill>
            </a:rPr>
            <a:t>HNAP</a:t>
          </a:r>
          <a:r>
            <a:rPr lang="en-US" sz="1200" b="0" dirty="0" smtClean="0">
              <a:solidFill>
                <a:schemeClr val="tx1"/>
              </a:solidFill>
            </a:rPr>
            <a:t/>
          </a:r>
          <a:br>
            <a:rPr lang="en-US" sz="1200" b="0" dirty="0" smtClean="0">
              <a:solidFill>
                <a:schemeClr val="tx1"/>
              </a:solidFill>
            </a:rPr>
          </a:br>
          <a:r>
            <a:rPr lang="en-US" sz="1200" b="0" i="1" dirty="0" smtClean="0">
              <a:solidFill>
                <a:schemeClr val="tx1"/>
              </a:solidFill>
            </a:rPr>
            <a:t>Healthcare Network Accreditation Programs</a:t>
          </a:r>
          <a:endParaRPr lang="en-US" sz="1200" b="0" i="1" dirty="0">
            <a:solidFill>
              <a:schemeClr val="tx1"/>
            </a:solidFill>
          </a:endParaRPr>
        </a:p>
      </dgm:t>
    </dgm:pt>
    <dgm:pt modelId="{7D71AE82-4E49-40FF-86A6-32F7AEBB1225}" type="parTrans" cxnId="{1B75F4C1-6C5D-4E08-865B-FB2E36390A5A}">
      <dgm:prSet/>
      <dgm:spPr/>
      <dgm:t>
        <a:bodyPr/>
        <a:lstStyle/>
        <a:p>
          <a:endParaRPr lang="en-US"/>
        </a:p>
      </dgm:t>
    </dgm:pt>
    <dgm:pt modelId="{0EEB2591-12AF-426F-8F40-D09C0CF3BD00}" type="sibTrans" cxnId="{1B75F4C1-6C5D-4E08-865B-FB2E36390A5A}">
      <dgm:prSet/>
      <dgm:spPr/>
      <dgm:t>
        <a:bodyPr/>
        <a:lstStyle/>
        <a:p>
          <a:endParaRPr lang="en-US"/>
        </a:p>
      </dgm:t>
    </dgm:pt>
    <dgm:pt modelId="{827BFE6D-94E2-42B1-AC53-ED11EE345C81}">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dgm:spPr>
      <dgm:t>
        <a:bodyPr anchor="t"/>
        <a:lstStyle/>
        <a:p>
          <a:r>
            <a:rPr lang="en-US" sz="1200" b="1" dirty="0" smtClean="0">
              <a:solidFill>
                <a:schemeClr val="tx1"/>
              </a:solidFill>
            </a:rPr>
            <a:t>ACOAP</a:t>
          </a:r>
          <a:r>
            <a:rPr lang="en-US" sz="1200" b="0" dirty="0" smtClean="0">
              <a:solidFill>
                <a:schemeClr val="tx1"/>
              </a:solidFill>
            </a:rPr>
            <a:t/>
          </a:r>
          <a:br>
            <a:rPr lang="en-US" sz="1200" b="0" dirty="0" smtClean="0">
              <a:solidFill>
                <a:schemeClr val="tx1"/>
              </a:solidFill>
            </a:rPr>
          </a:br>
          <a:r>
            <a:rPr lang="en-US" sz="1200" b="0" i="1" dirty="0" smtClean="0">
              <a:solidFill>
                <a:schemeClr val="tx1"/>
              </a:solidFill>
            </a:rPr>
            <a:t>Accountable Care Organization Accreditation Program</a:t>
          </a:r>
          <a:endParaRPr lang="en-US" sz="1200" b="0" i="1" dirty="0">
            <a:solidFill>
              <a:schemeClr val="tx1"/>
            </a:solidFill>
          </a:endParaRPr>
        </a:p>
      </dgm:t>
    </dgm:pt>
    <dgm:pt modelId="{FEFBB954-BF5F-4C2F-BBBD-7F8AD8F0F082}" type="parTrans" cxnId="{65320FC8-DE16-42BF-B726-26BB3B3B57FC}">
      <dgm:prSet/>
      <dgm:spPr/>
      <dgm:t>
        <a:bodyPr/>
        <a:lstStyle/>
        <a:p>
          <a:endParaRPr lang="en-US"/>
        </a:p>
      </dgm:t>
    </dgm:pt>
    <dgm:pt modelId="{5070BBE9-F72F-47E4-A940-24FB82075E82}" type="sibTrans" cxnId="{65320FC8-DE16-42BF-B726-26BB3B3B57FC}">
      <dgm:prSet/>
      <dgm:spPr/>
      <dgm:t>
        <a:bodyPr/>
        <a:lstStyle/>
        <a:p>
          <a:endParaRPr lang="en-US"/>
        </a:p>
      </dgm:t>
    </dgm:pt>
    <dgm:pt modelId="{5BFFFA20-0E53-42E8-9248-1D2637C81781}">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dgm:spPr>
      <dgm:t>
        <a:bodyPr anchor="t"/>
        <a:lstStyle/>
        <a:p>
          <a:r>
            <a:rPr lang="en-US" sz="1200" b="1" dirty="0" smtClean="0">
              <a:solidFill>
                <a:schemeClr val="tx1"/>
              </a:solidFill>
            </a:rPr>
            <a:t>PMSAP</a:t>
          </a:r>
          <a:r>
            <a:rPr lang="en-US" sz="1200" b="0" dirty="0" smtClean="0">
              <a:solidFill>
                <a:schemeClr val="tx1"/>
              </a:solidFill>
            </a:rPr>
            <a:t/>
          </a:r>
          <a:br>
            <a:rPr lang="en-US" sz="1200" b="0" dirty="0" smtClean="0">
              <a:solidFill>
                <a:schemeClr val="tx1"/>
              </a:solidFill>
            </a:rPr>
          </a:br>
          <a:r>
            <a:rPr lang="en-US" sz="1200" b="0" i="1" dirty="0" smtClean="0">
              <a:solidFill>
                <a:schemeClr val="tx1"/>
              </a:solidFill>
            </a:rPr>
            <a:t>Practice Management Systems Accreditation Program</a:t>
          </a:r>
          <a:endParaRPr lang="en-US" sz="1200" b="0" i="1" dirty="0">
            <a:solidFill>
              <a:schemeClr val="tx1"/>
            </a:solidFill>
          </a:endParaRPr>
        </a:p>
      </dgm:t>
    </dgm:pt>
    <dgm:pt modelId="{26D106F2-34AC-4BFA-8026-61E995F886BE}" type="parTrans" cxnId="{678BE78A-A2EF-4686-999B-48FB77AA8744}">
      <dgm:prSet/>
      <dgm:spPr/>
      <dgm:t>
        <a:bodyPr/>
        <a:lstStyle/>
        <a:p>
          <a:endParaRPr lang="en-US"/>
        </a:p>
      </dgm:t>
    </dgm:pt>
    <dgm:pt modelId="{95B32655-C2D3-4F36-B8A9-FE83BD9EE883}" type="sibTrans" cxnId="{678BE78A-A2EF-4686-999B-48FB77AA8744}">
      <dgm:prSet/>
      <dgm:spPr/>
      <dgm:t>
        <a:bodyPr/>
        <a:lstStyle/>
        <a:p>
          <a:endParaRPr lang="en-US"/>
        </a:p>
      </dgm:t>
    </dgm:pt>
    <dgm:pt modelId="{D2507D95-D66B-413D-A903-E71FEF11EDF6}">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dgm:spPr>
      <dgm:t>
        <a:bodyPr anchor="t"/>
        <a:lstStyle/>
        <a:p>
          <a:r>
            <a:rPr lang="en-US" sz="1200" b="1" dirty="0" smtClean="0">
              <a:solidFill>
                <a:schemeClr val="tx1"/>
              </a:solidFill>
            </a:rPr>
            <a:t>MSOAP</a:t>
          </a:r>
          <a:r>
            <a:rPr lang="en-US" sz="1200" b="0" dirty="0" smtClean="0">
              <a:solidFill>
                <a:schemeClr val="tx1"/>
              </a:solidFill>
            </a:rPr>
            <a:t/>
          </a:r>
          <a:br>
            <a:rPr lang="en-US" sz="1200" b="0" dirty="0" smtClean="0">
              <a:solidFill>
                <a:schemeClr val="tx1"/>
              </a:solidFill>
            </a:rPr>
          </a:br>
          <a:r>
            <a:rPr lang="en-US" sz="1200" b="0" i="1" dirty="0" smtClean="0">
              <a:solidFill>
                <a:schemeClr val="tx1"/>
              </a:solidFill>
            </a:rPr>
            <a:t>Management Service Organization Accreditation Program</a:t>
          </a:r>
          <a:endParaRPr lang="en-US" sz="1200" b="0" i="1" dirty="0">
            <a:solidFill>
              <a:schemeClr val="tx1"/>
            </a:solidFill>
          </a:endParaRPr>
        </a:p>
      </dgm:t>
    </dgm:pt>
    <dgm:pt modelId="{307B0076-07DE-4282-A389-50A3A71470C3}" type="parTrans" cxnId="{122537E3-202D-4B91-9B71-C069244CC100}">
      <dgm:prSet/>
      <dgm:spPr/>
      <dgm:t>
        <a:bodyPr/>
        <a:lstStyle/>
        <a:p>
          <a:endParaRPr lang="en-US"/>
        </a:p>
      </dgm:t>
    </dgm:pt>
    <dgm:pt modelId="{4542F0D1-E6F0-45E1-88E2-D5F77F23D170}" type="sibTrans" cxnId="{122537E3-202D-4B91-9B71-C069244CC100}">
      <dgm:prSet/>
      <dgm:spPr/>
      <dgm:t>
        <a:bodyPr/>
        <a:lstStyle/>
        <a:p>
          <a:endParaRPr lang="en-US"/>
        </a:p>
      </dgm:t>
    </dgm:pt>
    <dgm:pt modelId="{AB588981-9AD5-495E-B206-F421DD4D8458}" type="pres">
      <dgm:prSet presAssocID="{1B2983C4-EFF3-43EF-9070-DE42190F6F30}" presName="Name0" presStyleCnt="0">
        <dgm:presLayoutVars>
          <dgm:dir/>
          <dgm:resizeHandles val="exact"/>
        </dgm:presLayoutVars>
      </dgm:prSet>
      <dgm:spPr/>
    </dgm:pt>
    <dgm:pt modelId="{D93EF6C8-3A2E-4FD6-95C8-CF44017863C5}" type="pres">
      <dgm:prSet presAssocID="{1B2983C4-EFF3-43EF-9070-DE42190F6F30}" presName="fgShape" presStyleLbl="fgShp" presStyleIdx="0" presStyleCnt="1" custLinFactNeighborX="167"/>
      <dgm:spPr/>
    </dgm:pt>
    <dgm:pt modelId="{D5CD8334-8456-47B7-82EA-FBEB07BF6906}" type="pres">
      <dgm:prSet presAssocID="{1B2983C4-EFF3-43EF-9070-DE42190F6F30}" presName="linComp" presStyleCnt="0"/>
      <dgm:spPr/>
    </dgm:pt>
    <dgm:pt modelId="{F1ADAE02-4042-4B15-9931-324D103E8771}" type="pres">
      <dgm:prSet presAssocID="{ECC30A64-A508-46E8-BA36-3E4AE99BB688}" presName="compNode" presStyleCnt="0"/>
      <dgm:spPr/>
    </dgm:pt>
    <dgm:pt modelId="{BF710C56-0334-4EF6-81C5-BE8985D06393}" type="pres">
      <dgm:prSet presAssocID="{ECC30A64-A508-46E8-BA36-3E4AE99BB688}" presName="bkgdShape" presStyleLbl="node1" presStyleIdx="0" presStyleCnt="9" custLinFactNeighborX="5011" custLinFactNeighborY="5615"/>
      <dgm:spPr/>
      <dgm:t>
        <a:bodyPr/>
        <a:lstStyle/>
        <a:p>
          <a:endParaRPr lang="en-US"/>
        </a:p>
      </dgm:t>
    </dgm:pt>
    <dgm:pt modelId="{1500791E-A476-4952-9C03-AB0733FCA972}" type="pres">
      <dgm:prSet presAssocID="{ECC30A64-A508-46E8-BA36-3E4AE99BB688}" presName="nodeTx" presStyleLbl="node1" presStyleIdx="0" presStyleCnt="9">
        <dgm:presLayoutVars>
          <dgm:bulletEnabled val="1"/>
        </dgm:presLayoutVars>
      </dgm:prSet>
      <dgm:spPr/>
      <dgm:t>
        <a:bodyPr/>
        <a:lstStyle/>
        <a:p>
          <a:endParaRPr lang="en-US"/>
        </a:p>
      </dgm:t>
    </dgm:pt>
    <dgm:pt modelId="{EF8CB020-131A-4A02-8B1D-5FA77EA93D0F}" type="pres">
      <dgm:prSet presAssocID="{ECC30A64-A508-46E8-BA36-3E4AE99BB688}" presName="invisiNode" presStyleLbl="node1" presStyleIdx="0" presStyleCnt="9"/>
      <dgm:spPr/>
    </dgm:pt>
    <dgm:pt modelId="{72813997-BB81-458F-8AC8-786BC83767A7}" type="pres">
      <dgm:prSet presAssocID="{ECC30A64-A508-46E8-BA36-3E4AE99BB688}" presName="imagNode" presStyleLbl="fgImgPlace1" presStyleIdx="0" presStyleCnt="9" custScaleX="52413" custScaleY="56703" custLinFactNeighborX="-365"/>
      <dgm:spPr>
        <a:prstGeom prst="roundRect">
          <a:avLst/>
        </a:prstGeom>
        <a:blipFill rotWithShape="0">
          <a:blip xmlns:r="http://schemas.openxmlformats.org/officeDocument/2006/relationships" r:embed="rId1"/>
          <a:stretch>
            <a:fillRect/>
          </a:stretch>
        </a:blipFill>
      </dgm:spPr>
      <dgm:t>
        <a:bodyPr/>
        <a:lstStyle/>
        <a:p>
          <a:endParaRPr lang="en-US"/>
        </a:p>
      </dgm:t>
    </dgm:pt>
    <dgm:pt modelId="{8BBB6651-C8C7-406D-B4FE-BFC37BFB949D}" type="pres">
      <dgm:prSet presAssocID="{223CB824-5E2B-4477-84F6-7C0E4D8E9EE9}" presName="sibTrans" presStyleLbl="sibTrans2D1" presStyleIdx="0" presStyleCnt="0"/>
      <dgm:spPr/>
      <dgm:t>
        <a:bodyPr/>
        <a:lstStyle/>
        <a:p>
          <a:endParaRPr lang="en-US"/>
        </a:p>
      </dgm:t>
    </dgm:pt>
    <dgm:pt modelId="{BE2D554E-D97F-4C8E-B82C-B2E98E657754}" type="pres">
      <dgm:prSet presAssocID="{827BFE6D-94E2-42B1-AC53-ED11EE345C81}" presName="compNode" presStyleCnt="0"/>
      <dgm:spPr/>
    </dgm:pt>
    <dgm:pt modelId="{E5743E1F-8418-4BFE-923B-D43A58899F8F}" type="pres">
      <dgm:prSet presAssocID="{827BFE6D-94E2-42B1-AC53-ED11EE345C81}" presName="bkgdShape" presStyleLbl="node1" presStyleIdx="1" presStyleCnt="9"/>
      <dgm:spPr/>
      <dgm:t>
        <a:bodyPr/>
        <a:lstStyle/>
        <a:p>
          <a:endParaRPr lang="en-US"/>
        </a:p>
      </dgm:t>
    </dgm:pt>
    <dgm:pt modelId="{21283C7B-2903-4D38-B735-6691AEB85320}" type="pres">
      <dgm:prSet presAssocID="{827BFE6D-94E2-42B1-AC53-ED11EE345C81}" presName="nodeTx" presStyleLbl="node1" presStyleIdx="1" presStyleCnt="9">
        <dgm:presLayoutVars>
          <dgm:bulletEnabled val="1"/>
        </dgm:presLayoutVars>
      </dgm:prSet>
      <dgm:spPr/>
      <dgm:t>
        <a:bodyPr/>
        <a:lstStyle/>
        <a:p>
          <a:endParaRPr lang="en-US"/>
        </a:p>
      </dgm:t>
    </dgm:pt>
    <dgm:pt modelId="{684A7C5A-AA2D-4117-88E5-52320883DEE8}" type="pres">
      <dgm:prSet presAssocID="{827BFE6D-94E2-42B1-AC53-ED11EE345C81}" presName="invisiNode" presStyleLbl="node1" presStyleIdx="1" presStyleCnt="9"/>
      <dgm:spPr/>
    </dgm:pt>
    <dgm:pt modelId="{3246F3B0-B9B2-4677-A311-887F6C356A58}" type="pres">
      <dgm:prSet presAssocID="{827BFE6D-94E2-42B1-AC53-ED11EE345C81}" presName="imagNode" presStyleLbl="fgImgPlace1" presStyleIdx="1" presStyleCnt="9" custScaleX="46923" custScaleY="55358"/>
      <dgm:spPr>
        <a:prstGeom prst="rect">
          <a:avLst/>
        </a:prstGeom>
        <a:blipFill rotWithShape="1">
          <a:blip xmlns:r="http://schemas.openxmlformats.org/officeDocument/2006/relationships" r:embed="rId2"/>
          <a:stretch>
            <a:fillRect/>
          </a:stretch>
        </a:blipFill>
      </dgm:spPr>
      <dgm:t>
        <a:bodyPr/>
        <a:lstStyle/>
        <a:p>
          <a:endParaRPr lang="en-US"/>
        </a:p>
      </dgm:t>
    </dgm:pt>
    <dgm:pt modelId="{57D88EF5-7AFF-4444-BD37-2FBE9FAD5EA0}" type="pres">
      <dgm:prSet presAssocID="{5070BBE9-F72F-47E4-A940-24FB82075E82}" presName="sibTrans" presStyleLbl="sibTrans2D1" presStyleIdx="0" presStyleCnt="0"/>
      <dgm:spPr/>
      <dgm:t>
        <a:bodyPr/>
        <a:lstStyle/>
        <a:p>
          <a:endParaRPr lang="en-US"/>
        </a:p>
      </dgm:t>
    </dgm:pt>
    <dgm:pt modelId="{3C057F64-AC96-4FC7-AFF7-0BC116B0FFC9}" type="pres">
      <dgm:prSet presAssocID="{5BFFFA20-0E53-42E8-9248-1D2637C81781}" presName="compNode" presStyleCnt="0"/>
      <dgm:spPr/>
    </dgm:pt>
    <dgm:pt modelId="{680288AA-4115-446D-830A-AB88885FA5B1}" type="pres">
      <dgm:prSet presAssocID="{5BFFFA20-0E53-42E8-9248-1D2637C81781}" presName="bkgdShape" presStyleLbl="node1" presStyleIdx="2" presStyleCnt="9"/>
      <dgm:spPr/>
      <dgm:t>
        <a:bodyPr/>
        <a:lstStyle/>
        <a:p>
          <a:endParaRPr lang="en-US"/>
        </a:p>
      </dgm:t>
    </dgm:pt>
    <dgm:pt modelId="{3E60F8FC-4646-4FAA-8D3D-FFF150D47B6B}" type="pres">
      <dgm:prSet presAssocID="{5BFFFA20-0E53-42E8-9248-1D2637C81781}" presName="nodeTx" presStyleLbl="node1" presStyleIdx="2" presStyleCnt="9">
        <dgm:presLayoutVars>
          <dgm:bulletEnabled val="1"/>
        </dgm:presLayoutVars>
      </dgm:prSet>
      <dgm:spPr/>
      <dgm:t>
        <a:bodyPr/>
        <a:lstStyle/>
        <a:p>
          <a:endParaRPr lang="en-US"/>
        </a:p>
      </dgm:t>
    </dgm:pt>
    <dgm:pt modelId="{7C6F292D-42A6-4EC6-B4A6-9CF79D3C7155}" type="pres">
      <dgm:prSet presAssocID="{5BFFFA20-0E53-42E8-9248-1D2637C81781}" presName="invisiNode" presStyleLbl="node1" presStyleIdx="2" presStyleCnt="9"/>
      <dgm:spPr/>
    </dgm:pt>
    <dgm:pt modelId="{C441D2D6-8671-43D1-A59B-59DF809BD890}" type="pres">
      <dgm:prSet presAssocID="{5BFFFA20-0E53-42E8-9248-1D2637C81781}" presName="imagNode" presStyleLbl="fgImgPlace1" presStyleIdx="2" presStyleCnt="9" custScaleX="48241" custScaleY="55358"/>
      <dgm:spPr>
        <a:prstGeom prst="rect">
          <a:avLst/>
        </a:prstGeom>
        <a:blipFill rotWithShape="1">
          <a:blip xmlns:r="http://schemas.openxmlformats.org/officeDocument/2006/relationships" r:embed="rId3"/>
          <a:stretch>
            <a:fillRect/>
          </a:stretch>
        </a:blipFill>
      </dgm:spPr>
    </dgm:pt>
    <dgm:pt modelId="{A81DC291-56C7-4F76-8358-B956EA567D44}" type="pres">
      <dgm:prSet presAssocID="{95B32655-C2D3-4F36-B8A9-FE83BD9EE883}" presName="sibTrans" presStyleLbl="sibTrans2D1" presStyleIdx="0" presStyleCnt="0"/>
      <dgm:spPr/>
      <dgm:t>
        <a:bodyPr/>
        <a:lstStyle/>
        <a:p>
          <a:endParaRPr lang="en-US"/>
        </a:p>
      </dgm:t>
    </dgm:pt>
    <dgm:pt modelId="{2CDD108D-BC93-4954-91A1-9DD1F8FD4F03}" type="pres">
      <dgm:prSet presAssocID="{D2507D95-D66B-413D-A903-E71FEF11EDF6}" presName="compNode" presStyleCnt="0"/>
      <dgm:spPr/>
    </dgm:pt>
    <dgm:pt modelId="{4CC1562D-2D45-4CE3-8CE2-891BA44EAE28}" type="pres">
      <dgm:prSet presAssocID="{D2507D95-D66B-413D-A903-E71FEF11EDF6}" presName="bkgdShape" presStyleLbl="node1" presStyleIdx="3" presStyleCnt="9"/>
      <dgm:spPr/>
      <dgm:t>
        <a:bodyPr/>
        <a:lstStyle/>
        <a:p>
          <a:endParaRPr lang="en-US"/>
        </a:p>
      </dgm:t>
    </dgm:pt>
    <dgm:pt modelId="{194484C8-CF27-4369-A99C-3A4E26BF9DAE}" type="pres">
      <dgm:prSet presAssocID="{D2507D95-D66B-413D-A903-E71FEF11EDF6}" presName="nodeTx" presStyleLbl="node1" presStyleIdx="3" presStyleCnt="9">
        <dgm:presLayoutVars>
          <dgm:bulletEnabled val="1"/>
        </dgm:presLayoutVars>
      </dgm:prSet>
      <dgm:spPr/>
      <dgm:t>
        <a:bodyPr/>
        <a:lstStyle/>
        <a:p>
          <a:endParaRPr lang="en-US"/>
        </a:p>
      </dgm:t>
    </dgm:pt>
    <dgm:pt modelId="{1272CB25-065D-435D-AD9E-B6EC7650331B}" type="pres">
      <dgm:prSet presAssocID="{D2507D95-D66B-413D-A903-E71FEF11EDF6}" presName="invisiNode" presStyleLbl="node1" presStyleIdx="3" presStyleCnt="9"/>
      <dgm:spPr/>
    </dgm:pt>
    <dgm:pt modelId="{120F8940-DA02-406A-B071-A38B9E205380}" type="pres">
      <dgm:prSet presAssocID="{D2507D95-D66B-413D-A903-E71FEF11EDF6}" presName="imagNode" presStyleLbl="fgImgPlace1" presStyleIdx="3" presStyleCnt="9" custScaleX="49559" custScaleY="55358"/>
      <dgm:spPr>
        <a:prstGeom prst="rect">
          <a:avLst/>
        </a:prstGeom>
        <a:blipFill rotWithShape="1">
          <a:blip xmlns:r="http://schemas.openxmlformats.org/officeDocument/2006/relationships" r:embed="rId3"/>
          <a:stretch>
            <a:fillRect/>
          </a:stretch>
        </a:blipFill>
      </dgm:spPr>
    </dgm:pt>
    <dgm:pt modelId="{0D9809AB-11BE-45F6-9FFD-08713CD751BA}" type="pres">
      <dgm:prSet presAssocID="{4542F0D1-E6F0-45E1-88E2-D5F77F23D170}" presName="sibTrans" presStyleLbl="sibTrans2D1" presStyleIdx="0" presStyleCnt="0"/>
      <dgm:spPr/>
      <dgm:t>
        <a:bodyPr/>
        <a:lstStyle/>
        <a:p>
          <a:endParaRPr lang="en-US"/>
        </a:p>
      </dgm:t>
    </dgm:pt>
    <dgm:pt modelId="{193BDBDA-C36B-49C3-BCDE-3DC0424758F8}" type="pres">
      <dgm:prSet presAssocID="{3986F68A-E6E6-4CE5-9B50-4BD85DFD98E0}" presName="compNode" presStyleCnt="0"/>
      <dgm:spPr/>
    </dgm:pt>
    <dgm:pt modelId="{0200DBE1-49C5-4B77-86E5-95030B191503}" type="pres">
      <dgm:prSet presAssocID="{3986F68A-E6E6-4CE5-9B50-4BD85DFD98E0}" presName="bkgdShape" presStyleLbl="node1" presStyleIdx="4" presStyleCnt="9"/>
      <dgm:spPr/>
      <dgm:t>
        <a:bodyPr/>
        <a:lstStyle/>
        <a:p>
          <a:endParaRPr lang="en-US"/>
        </a:p>
      </dgm:t>
    </dgm:pt>
    <dgm:pt modelId="{CF613FEB-8D9D-4765-9C06-6D62F73E1D95}" type="pres">
      <dgm:prSet presAssocID="{3986F68A-E6E6-4CE5-9B50-4BD85DFD98E0}" presName="nodeTx" presStyleLbl="node1" presStyleIdx="4" presStyleCnt="9">
        <dgm:presLayoutVars>
          <dgm:bulletEnabled val="1"/>
        </dgm:presLayoutVars>
      </dgm:prSet>
      <dgm:spPr/>
      <dgm:t>
        <a:bodyPr/>
        <a:lstStyle/>
        <a:p>
          <a:endParaRPr lang="en-US"/>
        </a:p>
      </dgm:t>
    </dgm:pt>
    <dgm:pt modelId="{4FD0990D-AC09-4F70-8E96-772C019C4292}" type="pres">
      <dgm:prSet presAssocID="{3986F68A-E6E6-4CE5-9B50-4BD85DFD98E0}" presName="invisiNode" presStyleLbl="node1" presStyleIdx="4" presStyleCnt="9"/>
      <dgm:spPr/>
    </dgm:pt>
    <dgm:pt modelId="{E255E30D-EA9D-4FB8-8D52-EC3AEBB0E638}" type="pres">
      <dgm:prSet presAssocID="{3986F68A-E6E6-4CE5-9B50-4BD85DFD98E0}" presName="imagNode" presStyleLbl="fgImgPlace1" presStyleIdx="4" presStyleCnt="9" custScaleX="52413" custScaleY="56703"/>
      <dgm:spPr>
        <a:prstGeom prst="roundRect">
          <a:avLst/>
        </a:prstGeom>
        <a:blipFill rotWithShape="0">
          <a:blip xmlns:r="http://schemas.openxmlformats.org/officeDocument/2006/relationships" r:embed="rId4"/>
          <a:stretch>
            <a:fillRect/>
          </a:stretch>
        </a:blipFill>
      </dgm:spPr>
      <dgm:t>
        <a:bodyPr/>
        <a:lstStyle/>
        <a:p>
          <a:endParaRPr lang="en-US"/>
        </a:p>
      </dgm:t>
    </dgm:pt>
    <dgm:pt modelId="{ACB06C56-FF04-42F3-8E61-C9E82964328D}" type="pres">
      <dgm:prSet presAssocID="{66FD7AF6-9DBB-4F58-9962-6B03890B8F00}" presName="sibTrans" presStyleLbl="sibTrans2D1" presStyleIdx="0" presStyleCnt="0"/>
      <dgm:spPr/>
      <dgm:t>
        <a:bodyPr/>
        <a:lstStyle/>
        <a:p>
          <a:endParaRPr lang="en-US"/>
        </a:p>
      </dgm:t>
    </dgm:pt>
    <dgm:pt modelId="{158DBB27-2050-435E-91A0-B19F0D1EF852}" type="pres">
      <dgm:prSet presAssocID="{C6195045-0645-48B9-9B95-CE12E8ED955F}" presName="compNode" presStyleCnt="0"/>
      <dgm:spPr/>
    </dgm:pt>
    <dgm:pt modelId="{DC94C628-A402-4E41-B8B9-185C1B5597A6}" type="pres">
      <dgm:prSet presAssocID="{C6195045-0645-48B9-9B95-CE12E8ED955F}" presName="bkgdShape" presStyleLbl="node1" presStyleIdx="5" presStyleCnt="9"/>
      <dgm:spPr/>
      <dgm:t>
        <a:bodyPr/>
        <a:lstStyle/>
        <a:p>
          <a:endParaRPr lang="en-US"/>
        </a:p>
      </dgm:t>
    </dgm:pt>
    <dgm:pt modelId="{D2016324-723D-434B-82EE-4CA5DF5B2FFD}" type="pres">
      <dgm:prSet presAssocID="{C6195045-0645-48B9-9B95-CE12E8ED955F}" presName="nodeTx" presStyleLbl="node1" presStyleIdx="5" presStyleCnt="9">
        <dgm:presLayoutVars>
          <dgm:bulletEnabled val="1"/>
        </dgm:presLayoutVars>
      </dgm:prSet>
      <dgm:spPr/>
      <dgm:t>
        <a:bodyPr/>
        <a:lstStyle/>
        <a:p>
          <a:endParaRPr lang="en-US"/>
        </a:p>
      </dgm:t>
    </dgm:pt>
    <dgm:pt modelId="{5B8C3AC6-AE1E-4172-966B-6C63420D78CE}" type="pres">
      <dgm:prSet presAssocID="{C6195045-0645-48B9-9B95-CE12E8ED955F}" presName="invisiNode" presStyleLbl="node1" presStyleIdx="5" presStyleCnt="9"/>
      <dgm:spPr/>
    </dgm:pt>
    <dgm:pt modelId="{04679FD6-4CFC-4B36-BBE2-6CE9B5618716}" type="pres">
      <dgm:prSet presAssocID="{C6195045-0645-48B9-9B95-CE12E8ED955F}" presName="imagNode" presStyleLbl="fgImgPlace1" presStyleIdx="5" presStyleCnt="9" custScaleX="52413" custScaleY="56703"/>
      <dgm:spPr>
        <a:prstGeom prst="roundRect">
          <a:avLst/>
        </a:prstGeom>
        <a:blipFill rotWithShape="0">
          <a:blip xmlns:r="http://schemas.openxmlformats.org/officeDocument/2006/relationships" r:embed="rId5"/>
          <a:stretch>
            <a:fillRect/>
          </a:stretch>
        </a:blipFill>
      </dgm:spPr>
      <dgm:t>
        <a:bodyPr/>
        <a:lstStyle/>
        <a:p>
          <a:endParaRPr lang="en-US"/>
        </a:p>
      </dgm:t>
    </dgm:pt>
    <dgm:pt modelId="{A3C946F8-085C-4694-865B-6D2932003249}" type="pres">
      <dgm:prSet presAssocID="{E7C80454-C522-4AFE-B597-3E9B542B3C27}" presName="sibTrans" presStyleLbl="sibTrans2D1" presStyleIdx="0" presStyleCnt="0"/>
      <dgm:spPr/>
      <dgm:t>
        <a:bodyPr/>
        <a:lstStyle/>
        <a:p>
          <a:endParaRPr lang="en-US"/>
        </a:p>
      </dgm:t>
    </dgm:pt>
    <dgm:pt modelId="{057C53C2-309F-4C72-BF83-A8C47579B7C9}" type="pres">
      <dgm:prSet presAssocID="{AF12E460-6B24-4013-A525-DB6301E471E4}" presName="compNode" presStyleCnt="0"/>
      <dgm:spPr/>
    </dgm:pt>
    <dgm:pt modelId="{2496DF7A-B7D9-4842-87F7-922C4C2742C1}" type="pres">
      <dgm:prSet presAssocID="{AF12E460-6B24-4013-A525-DB6301E471E4}" presName="bkgdShape" presStyleLbl="node1" presStyleIdx="6" presStyleCnt="9"/>
      <dgm:spPr/>
      <dgm:t>
        <a:bodyPr/>
        <a:lstStyle/>
        <a:p>
          <a:endParaRPr lang="en-US"/>
        </a:p>
      </dgm:t>
    </dgm:pt>
    <dgm:pt modelId="{4FCBF4D7-9463-4492-BC07-4810FCFE500F}" type="pres">
      <dgm:prSet presAssocID="{AF12E460-6B24-4013-A525-DB6301E471E4}" presName="nodeTx" presStyleLbl="node1" presStyleIdx="6" presStyleCnt="9">
        <dgm:presLayoutVars>
          <dgm:bulletEnabled val="1"/>
        </dgm:presLayoutVars>
      </dgm:prSet>
      <dgm:spPr/>
      <dgm:t>
        <a:bodyPr/>
        <a:lstStyle/>
        <a:p>
          <a:endParaRPr lang="en-US"/>
        </a:p>
      </dgm:t>
    </dgm:pt>
    <dgm:pt modelId="{B689B334-2017-4F72-9C24-E479DC005F5E}" type="pres">
      <dgm:prSet presAssocID="{AF12E460-6B24-4013-A525-DB6301E471E4}" presName="invisiNode" presStyleLbl="node1" presStyleIdx="6" presStyleCnt="9"/>
      <dgm:spPr/>
    </dgm:pt>
    <dgm:pt modelId="{FBD049D4-962F-4AE2-90C4-8B0185CC5824}" type="pres">
      <dgm:prSet presAssocID="{AF12E460-6B24-4013-A525-DB6301E471E4}" presName="imagNode" presStyleLbl="fgImgPlace1" presStyleIdx="6" presStyleCnt="9" custScaleX="52413" custScaleY="56703"/>
      <dgm:spPr>
        <a:prstGeom prst="roundRect">
          <a:avLst/>
        </a:prstGeom>
        <a:blipFill rotWithShape="0">
          <a:blip xmlns:r="http://schemas.openxmlformats.org/officeDocument/2006/relationships" r:embed="rId6"/>
          <a:stretch>
            <a:fillRect/>
          </a:stretch>
        </a:blipFill>
      </dgm:spPr>
      <dgm:t>
        <a:bodyPr/>
        <a:lstStyle/>
        <a:p>
          <a:endParaRPr lang="en-US"/>
        </a:p>
      </dgm:t>
    </dgm:pt>
    <dgm:pt modelId="{02FF506B-A557-43CF-B88F-10B639F76ED6}" type="pres">
      <dgm:prSet presAssocID="{0EEB2591-12AF-426F-8F40-D09C0CF3BD00}" presName="sibTrans" presStyleLbl="sibTrans2D1" presStyleIdx="0" presStyleCnt="0"/>
      <dgm:spPr/>
      <dgm:t>
        <a:bodyPr/>
        <a:lstStyle/>
        <a:p>
          <a:endParaRPr lang="en-US"/>
        </a:p>
      </dgm:t>
    </dgm:pt>
    <dgm:pt modelId="{9D2A4AB3-5C14-46CA-872C-D2964203F3C7}" type="pres">
      <dgm:prSet presAssocID="{D8243D29-EFA1-4BD4-819F-334D74381058}" presName="compNode" presStyleCnt="0"/>
      <dgm:spPr/>
    </dgm:pt>
    <dgm:pt modelId="{5FE1BD82-8BB5-4C20-8B95-8F19D4185BC3}" type="pres">
      <dgm:prSet presAssocID="{D8243D29-EFA1-4BD4-819F-334D74381058}" presName="bkgdShape" presStyleLbl="node1" presStyleIdx="7" presStyleCnt="9" custLinFactNeighborX="-1177" custLinFactNeighborY="1416"/>
      <dgm:spPr/>
      <dgm:t>
        <a:bodyPr/>
        <a:lstStyle/>
        <a:p>
          <a:endParaRPr lang="en-US"/>
        </a:p>
      </dgm:t>
    </dgm:pt>
    <dgm:pt modelId="{9A3EF579-ABF8-4B75-B586-DCE6CDF5F0C3}" type="pres">
      <dgm:prSet presAssocID="{D8243D29-EFA1-4BD4-819F-334D74381058}" presName="nodeTx" presStyleLbl="node1" presStyleIdx="7" presStyleCnt="9">
        <dgm:presLayoutVars>
          <dgm:bulletEnabled val="1"/>
        </dgm:presLayoutVars>
      </dgm:prSet>
      <dgm:spPr/>
      <dgm:t>
        <a:bodyPr/>
        <a:lstStyle/>
        <a:p>
          <a:endParaRPr lang="en-US"/>
        </a:p>
      </dgm:t>
    </dgm:pt>
    <dgm:pt modelId="{5D2BA882-C5FC-4203-91FA-DF1AFB034F2A}" type="pres">
      <dgm:prSet presAssocID="{D8243D29-EFA1-4BD4-819F-334D74381058}" presName="invisiNode" presStyleLbl="node1" presStyleIdx="7" presStyleCnt="9"/>
      <dgm:spPr/>
    </dgm:pt>
    <dgm:pt modelId="{D6428632-6882-45FC-B8B6-E319D97E1251}" type="pres">
      <dgm:prSet presAssocID="{D8243D29-EFA1-4BD4-819F-334D74381058}" presName="imagNode" presStyleLbl="fgImgPlace1" presStyleIdx="7" presStyleCnt="9" custScaleX="52413" custScaleY="56703"/>
      <dgm:spPr>
        <a:prstGeom prst="roundRect">
          <a:avLst/>
        </a:prstGeom>
        <a:blipFill rotWithShape="1">
          <a:blip xmlns:r="http://schemas.openxmlformats.org/officeDocument/2006/relationships" r:embed="rId2"/>
          <a:stretch>
            <a:fillRect/>
          </a:stretch>
        </a:blipFill>
      </dgm:spPr>
      <dgm:t>
        <a:bodyPr/>
        <a:lstStyle/>
        <a:p>
          <a:endParaRPr lang="en-US"/>
        </a:p>
      </dgm:t>
    </dgm:pt>
    <dgm:pt modelId="{3410F4FF-07E0-4D36-8A2B-A39FC947C3C6}" type="pres">
      <dgm:prSet presAssocID="{8427B437-AC78-4EA8-BF63-2C2B4E4A8763}" presName="sibTrans" presStyleLbl="sibTrans2D1" presStyleIdx="0" presStyleCnt="0"/>
      <dgm:spPr/>
      <dgm:t>
        <a:bodyPr/>
        <a:lstStyle/>
        <a:p>
          <a:endParaRPr lang="en-US"/>
        </a:p>
      </dgm:t>
    </dgm:pt>
    <dgm:pt modelId="{A9F721F5-998D-4E8D-B8EE-C68614E09A04}" type="pres">
      <dgm:prSet presAssocID="{A73D90BA-0B28-435C-A22C-23989AB98C50}" presName="compNode" presStyleCnt="0"/>
      <dgm:spPr/>
    </dgm:pt>
    <dgm:pt modelId="{1ED26F2B-F770-43EE-8E43-5229342166E3}" type="pres">
      <dgm:prSet presAssocID="{A73D90BA-0B28-435C-A22C-23989AB98C50}" presName="bkgdShape" presStyleLbl="node1" presStyleIdx="8" presStyleCnt="9"/>
      <dgm:spPr/>
      <dgm:t>
        <a:bodyPr/>
        <a:lstStyle/>
        <a:p>
          <a:endParaRPr lang="en-US"/>
        </a:p>
      </dgm:t>
    </dgm:pt>
    <dgm:pt modelId="{8093CDF8-09AA-47E9-867D-9BD63466F3E1}" type="pres">
      <dgm:prSet presAssocID="{A73D90BA-0B28-435C-A22C-23989AB98C50}" presName="nodeTx" presStyleLbl="node1" presStyleIdx="8" presStyleCnt="9">
        <dgm:presLayoutVars>
          <dgm:bulletEnabled val="1"/>
        </dgm:presLayoutVars>
      </dgm:prSet>
      <dgm:spPr/>
      <dgm:t>
        <a:bodyPr/>
        <a:lstStyle/>
        <a:p>
          <a:endParaRPr lang="en-US"/>
        </a:p>
      </dgm:t>
    </dgm:pt>
    <dgm:pt modelId="{2F485344-CCE0-4714-8935-743BBF9F7810}" type="pres">
      <dgm:prSet presAssocID="{A73D90BA-0B28-435C-A22C-23989AB98C50}" presName="invisiNode" presStyleLbl="node1" presStyleIdx="8" presStyleCnt="9"/>
      <dgm:spPr/>
    </dgm:pt>
    <dgm:pt modelId="{FA8A86E9-D762-49C9-8925-9D5DA39AD3E3}" type="pres">
      <dgm:prSet presAssocID="{A73D90BA-0B28-435C-A22C-23989AB98C50}" presName="imagNode" presStyleLbl="fgImgPlace1" presStyleIdx="8" presStyleCnt="9" custScaleX="52413" custScaleY="56703"/>
      <dgm:spPr>
        <a:prstGeom prst="roundRect">
          <a:avLst/>
        </a:prstGeom>
        <a:blipFill rotWithShape="0">
          <a:blip xmlns:r="http://schemas.openxmlformats.org/officeDocument/2006/relationships" r:embed="rId7"/>
          <a:stretch>
            <a:fillRect/>
          </a:stretch>
        </a:blipFill>
      </dgm:spPr>
      <dgm:t>
        <a:bodyPr/>
        <a:lstStyle/>
        <a:p>
          <a:endParaRPr lang="en-US"/>
        </a:p>
      </dgm:t>
    </dgm:pt>
  </dgm:ptLst>
  <dgm:cxnLst>
    <dgm:cxn modelId="{150A9F0A-EB7B-47B7-AD3F-AEAC277F66CD}" srcId="{1B2983C4-EFF3-43EF-9070-DE42190F6F30}" destId="{C6195045-0645-48B9-9B95-CE12E8ED955F}" srcOrd="5" destOrd="0" parTransId="{4594E844-9DC5-4400-A6D2-AD9917441E46}" sibTransId="{E7C80454-C522-4AFE-B597-3E9B542B3C27}"/>
    <dgm:cxn modelId="{87D2EBEB-200E-44BB-A265-B265475884CE}" type="presOf" srcId="{66FD7AF6-9DBB-4F58-9962-6B03890B8F00}" destId="{ACB06C56-FF04-42F3-8E61-C9E82964328D}" srcOrd="0" destOrd="0" presId="urn:microsoft.com/office/officeart/2005/8/layout/hList7#1"/>
    <dgm:cxn modelId="{756EB092-43FE-47AD-B26C-0F4B0EEDDD2B}" type="presOf" srcId="{AF12E460-6B24-4013-A525-DB6301E471E4}" destId="{2496DF7A-B7D9-4842-87F7-922C4C2742C1}" srcOrd="0" destOrd="0" presId="urn:microsoft.com/office/officeart/2005/8/layout/hList7#1"/>
    <dgm:cxn modelId="{E530D34C-8AE2-408F-8658-D9A9CE4F1A01}" type="presOf" srcId="{1B2983C4-EFF3-43EF-9070-DE42190F6F30}" destId="{AB588981-9AD5-495E-B206-F421DD4D8458}" srcOrd="0" destOrd="0" presId="urn:microsoft.com/office/officeart/2005/8/layout/hList7#1"/>
    <dgm:cxn modelId="{87F67507-31D0-4A1A-905B-34DD5D6C4903}" type="presOf" srcId="{A73D90BA-0B28-435C-A22C-23989AB98C50}" destId="{8093CDF8-09AA-47E9-867D-9BD63466F3E1}" srcOrd="1" destOrd="0" presId="urn:microsoft.com/office/officeart/2005/8/layout/hList7#1"/>
    <dgm:cxn modelId="{122537E3-202D-4B91-9B71-C069244CC100}" srcId="{1B2983C4-EFF3-43EF-9070-DE42190F6F30}" destId="{D2507D95-D66B-413D-A903-E71FEF11EDF6}" srcOrd="3" destOrd="0" parTransId="{307B0076-07DE-4282-A389-50A3A71470C3}" sibTransId="{4542F0D1-E6F0-45E1-88E2-D5F77F23D170}"/>
    <dgm:cxn modelId="{F637EDED-E326-4ABA-91ED-C009F56AA179}" type="presOf" srcId="{95B32655-C2D3-4F36-B8A9-FE83BD9EE883}" destId="{A81DC291-56C7-4F76-8358-B956EA567D44}" srcOrd="0" destOrd="0" presId="urn:microsoft.com/office/officeart/2005/8/layout/hList7#1"/>
    <dgm:cxn modelId="{77EE459E-ABDF-4FF5-B0F8-D5B0E3E17658}" type="presOf" srcId="{827BFE6D-94E2-42B1-AC53-ED11EE345C81}" destId="{21283C7B-2903-4D38-B735-6691AEB85320}" srcOrd="1" destOrd="0" presId="urn:microsoft.com/office/officeart/2005/8/layout/hList7#1"/>
    <dgm:cxn modelId="{87CD4C82-B1EC-47A8-8948-CEC01F76593D}" type="presOf" srcId="{8427B437-AC78-4EA8-BF63-2C2B4E4A8763}" destId="{3410F4FF-07E0-4D36-8A2B-A39FC947C3C6}" srcOrd="0" destOrd="0" presId="urn:microsoft.com/office/officeart/2005/8/layout/hList7#1"/>
    <dgm:cxn modelId="{8904EBB3-A8AF-4B2B-93FC-59E313B30594}" type="presOf" srcId="{E7C80454-C522-4AFE-B597-3E9B542B3C27}" destId="{A3C946F8-085C-4694-865B-6D2932003249}" srcOrd="0" destOrd="0" presId="urn:microsoft.com/office/officeart/2005/8/layout/hList7#1"/>
    <dgm:cxn modelId="{219AB8AC-75C2-414A-8F17-83DDFBD69B29}" type="presOf" srcId="{AF12E460-6B24-4013-A525-DB6301E471E4}" destId="{4FCBF4D7-9463-4492-BC07-4810FCFE500F}" srcOrd="1" destOrd="0" presId="urn:microsoft.com/office/officeart/2005/8/layout/hList7#1"/>
    <dgm:cxn modelId="{43C7778A-A925-4565-AF8E-DD02024EBC55}" type="presOf" srcId="{D8243D29-EFA1-4BD4-819F-334D74381058}" destId="{5FE1BD82-8BB5-4C20-8B95-8F19D4185BC3}" srcOrd="0" destOrd="0" presId="urn:microsoft.com/office/officeart/2005/8/layout/hList7#1"/>
    <dgm:cxn modelId="{9E48F1B9-D4F7-483B-B228-3B6C2C52F49C}" type="presOf" srcId="{3986F68A-E6E6-4CE5-9B50-4BD85DFD98E0}" destId="{0200DBE1-49C5-4B77-86E5-95030B191503}" srcOrd="0" destOrd="0" presId="urn:microsoft.com/office/officeart/2005/8/layout/hList7#1"/>
    <dgm:cxn modelId="{5FBCAF13-EFAC-43F6-9DF5-B1C37294E6DA}" srcId="{1B2983C4-EFF3-43EF-9070-DE42190F6F30}" destId="{A73D90BA-0B28-435C-A22C-23989AB98C50}" srcOrd="8" destOrd="0" parTransId="{4823BBC0-34FF-425B-96F9-760F197EDA90}" sibTransId="{0ED3A21E-8E67-442C-8C34-3D818099E6A3}"/>
    <dgm:cxn modelId="{1E189AC7-4FA4-48A9-BF16-A99C1054F477}" type="presOf" srcId="{C6195045-0645-48B9-9B95-CE12E8ED955F}" destId="{DC94C628-A402-4E41-B8B9-185C1B5597A6}" srcOrd="0" destOrd="0" presId="urn:microsoft.com/office/officeart/2005/8/layout/hList7#1"/>
    <dgm:cxn modelId="{28547A7B-9CBA-4FF9-8372-A3E58D6F88A4}" type="presOf" srcId="{5070BBE9-F72F-47E4-A940-24FB82075E82}" destId="{57D88EF5-7AFF-4444-BD37-2FBE9FAD5EA0}" srcOrd="0" destOrd="0" presId="urn:microsoft.com/office/officeart/2005/8/layout/hList7#1"/>
    <dgm:cxn modelId="{C53068ED-57DD-4BBB-9785-3F87614B46BA}" type="presOf" srcId="{5BFFFA20-0E53-42E8-9248-1D2637C81781}" destId="{3E60F8FC-4646-4FAA-8D3D-FFF150D47B6B}" srcOrd="1" destOrd="0" presId="urn:microsoft.com/office/officeart/2005/8/layout/hList7#1"/>
    <dgm:cxn modelId="{E5CC5E14-7FDD-4168-B1D2-690D8F99FB70}" type="presOf" srcId="{3986F68A-E6E6-4CE5-9B50-4BD85DFD98E0}" destId="{CF613FEB-8D9D-4765-9C06-6D62F73E1D95}" srcOrd="1" destOrd="0" presId="urn:microsoft.com/office/officeart/2005/8/layout/hList7#1"/>
    <dgm:cxn modelId="{5B0AA674-CDBD-4C78-93BF-CE6CF065F812}" srcId="{1B2983C4-EFF3-43EF-9070-DE42190F6F30}" destId="{3986F68A-E6E6-4CE5-9B50-4BD85DFD98E0}" srcOrd="4" destOrd="0" parTransId="{47D76D2D-9B52-445A-8AE7-720EF1D05633}" sibTransId="{66FD7AF6-9DBB-4F58-9962-6B03890B8F00}"/>
    <dgm:cxn modelId="{1B75F4C1-6C5D-4E08-865B-FB2E36390A5A}" srcId="{1B2983C4-EFF3-43EF-9070-DE42190F6F30}" destId="{AF12E460-6B24-4013-A525-DB6301E471E4}" srcOrd="6" destOrd="0" parTransId="{7D71AE82-4E49-40FF-86A6-32F7AEBB1225}" sibTransId="{0EEB2591-12AF-426F-8F40-D09C0CF3BD00}"/>
    <dgm:cxn modelId="{65320FC8-DE16-42BF-B726-26BB3B3B57FC}" srcId="{1B2983C4-EFF3-43EF-9070-DE42190F6F30}" destId="{827BFE6D-94E2-42B1-AC53-ED11EE345C81}" srcOrd="1" destOrd="0" parTransId="{FEFBB954-BF5F-4C2F-BBBD-7F8AD8F0F082}" sibTransId="{5070BBE9-F72F-47E4-A940-24FB82075E82}"/>
    <dgm:cxn modelId="{889F1BC1-C6A0-4AEE-8473-218E07288356}" type="presOf" srcId="{4542F0D1-E6F0-45E1-88E2-D5F77F23D170}" destId="{0D9809AB-11BE-45F6-9FFD-08713CD751BA}" srcOrd="0" destOrd="0" presId="urn:microsoft.com/office/officeart/2005/8/layout/hList7#1"/>
    <dgm:cxn modelId="{570EE9AE-9223-49FB-8E9F-78C471A67995}" srcId="{1B2983C4-EFF3-43EF-9070-DE42190F6F30}" destId="{D8243D29-EFA1-4BD4-819F-334D74381058}" srcOrd="7" destOrd="0" parTransId="{4FDB6729-B06A-4B11-A72F-6B2227583490}" sibTransId="{8427B437-AC78-4EA8-BF63-2C2B4E4A8763}"/>
    <dgm:cxn modelId="{A5C56CB5-0369-400B-893E-F9AC66FFE6C7}" type="presOf" srcId="{0EEB2591-12AF-426F-8F40-D09C0CF3BD00}" destId="{02FF506B-A557-43CF-B88F-10B639F76ED6}" srcOrd="0" destOrd="0" presId="urn:microsoft.com/office/officeart/2005/8/layout/hList7#1"/>
    <dgm:cxn modelId="{A4C2259E-34A7-4CF3-9B89-2E6B41AE2968}" type="presOf" srcId="{C6195045-0645-48B9-9B95-CE12E8ED955F}" destId="{D2016324-723D-434B-82EE-4CA5DF5B2FFD}" srcOrd="1" destOrd="0" presId="urn:microsoft.com/office/officeart/2005/8/layout/hList7#1"/>
    <dgm:cxn modelId="{53F723C3-A7CC-40F9-BF05-D40A9D953159}" type="presOf" srcId="{D2507D95-D66B-413D-A903-E71FEF11EDF6}" destId="{194484C8-CF27-4369-A99C-3A4E26BF9DAE}" srcOrd="1" destOrd="0" presId="urn:microsoft.com/office/officeart/2005/8/layout/hList7#1"/>
    <dgm:cxn modelId="{D00F0BAD-A76B-40B4-AD4E-4BCA7CE7C16E}" type="presOf" srcId="{5BFFFA20-0E53-42E8-9248-1D2637C81781}" destId="{680288AA-4115-446D-830A-AB88885FA5B1}" srcOrd="0" destOrd="0" presId="urn:microsoft.com/office/officeart/2005/8/layout/hList7#1"/>
    <dgm:cxn modelId="{69800CBA-E84D-4FB1-A65C-8EE0E4586931}" type="presOf" srcId="{223CB824-5E2B-4477-84F6-7C0E4D8E9EE9}" destId="{8BBB6651-C8C7-406D-B4FE-BFC37BFB949D}" srcOrd="0" destOrd="0" presId="urn:microsoft.com/office/officeart/2005/8/layout/hList7#1"/>
    <dgm:cxn modelId="{0441B4D0-46DF-4556-A512-8DB98655C407}" type="presOf" srcId="{827BFE6D-94E2-42B1-AC53-ED11EE345C81}" destId="{E5743E1F-8418-4BFE-923B-D43A58899F8F}" srcOrd="0" destOrd="0" presId="urn:microsoft.com/office/officeart/2005/8/layout/hList7#1"/>
    <dgm:cxn modelId="{D2ED4FF8-5FF2-4D3E-8FF9-24B545A3B8B5}" type="presOf" srcId="{A73D90BA-0B28-435C-A22C-23989AB98C50}" destId="{1ED26F2B-F770-43EE-8E43-5229342166E3}" srcOrd="0" destOrd="0" presId="urn:microsoft.com/office/officeart/2005/8/layout/hList7#1"/>
    <dgm:cxn modelId="{B9715A3B-B1C2-44AF-9ACD-FCF2EA37FC90}" type="presOf" srcId="{ECC30A64-A508-46E8-BA36-3E4AE99BB688}" destId="{1500791E-A476-4952-9C03-AB0733FCA972}" srcOrd="1" destOrd="0" presId="urn:microsoft.com/office/officeart/2005/8/layout/hList7#1"/>
    <dgm:cxn modelId="{678BE78A-A2EF-4686-999B-48FB77AA8744}" srcId="{1B2983C4-EFF3-43EF-9070-DE42190F6F30}" destId="{5BFFFA20-0E53-42E8-9248-1D2637C81781}" srcOrd="2" destOrd="0" parTransId="{26D106F2-34AC-4BFA-8026-61E995F886BE}" sibTransId="{95B32655-C2D3-4F36-B8A9-FE83BD9EE883}"/>
    <dgm:cxn modelId="{7E9634BC-4254-495D-BDFE-6453406123E8}" type="presOf" srcId="{D2507D95-D66B-413D-A903-E71FEF11EDF6}" destId="{4CC1562D-2D45-4CE3-8CE2-891BA44EAE28}" srcOrd="0" destOrd="0" presId="urn:microsoft.com/office/officeart/2005/8/layout/hList7#1"/>
    <dgm:cxn modelId="{1762280B-8276-42A3-A199-C99D57B2861F}" type="presOf" srcId="{D8243D29-EFA1-4BD4-819F-334D74381058}" destId="{9A3EF579-ABF8-4B75-B586-DCE6CDF5F0C3}" srcOrd="1" destOrd="0" presId="urn:microsoft.com/office/officeart/2005/8/layout/hList7#1"/>
    <dgm:cxn modelId="{2E58E01E-4406-4CC9-A5AD-8D6548C452EC}" type="presOf" srcId="{ECC30A64-A508-46E8-BA36-3E4AE99BB688}" destId="{BF710C56-0334-4EF6-81C5-BE8985D06393}" srcOrd="0" destOrd="0" presId="urn:microsoft.com/office/officeart/2005/8/layout/hList7#1"/>
    <dgm:cxn modelId="{066F5943-069A-499D-B3A0-63081AC0C5B1}" srcId="{1B2983C4-EFF3-43EF-9070-DE42190F6F30}" destId="{ECC30A64-A508-46E8-BA36-3E4AE99BB688}" srcOrd="0" destOrd="0" parTransId="{8DE10922-D752-4B33-888D-1DCAB9F4811E}" sibTransId="{223CB824-5E2B-4477-84F6-7C0E4D8E9EE9}"/>
    <dgm:cxn modelId="{83AECEFE-DBE0-4BE2-831B-06A30F037628}" type="presParOf" srcId="{AB588981-9AD5-495E-B206-F421DD4D8458}" destId="{D93EF6C8-3A2E-4FD6-95C8-CF44017863C5}" srcOrd="0" destOrd="0" presId="urn:microsoft.com/office/officeart/2005/8/layout/hList7#1"/>
    <dgm:cxn modelId="{7E4BB994-4C30-4F85-AA24-AA416806E79B}" type="presParOf" srcId="{AB588981-9AD5-495E-B206-F421DD4D8458}" destId="{D5CD8334-8456-47B7-82EA-FBEB07BF6906}" srcOrd="1" destOrd="0" presId="urn:microsoft.com/office/officeart/2005/8/layout/hList7#1"/>
    <dgm:cxn modelId="{6CADF442-F220-40C5-8FAF-93E961A61690}" type="presParOf" srcId="{D5CD8334-8456-47B7-82EA-FBEB07BF6906}" destId="{F1ADAE02-4042-4B15-9931-324D103E8771}" srcOrd="0" destOrd="0" presId="urn:microsoft.com/office/officeart/2005/8/layout/hList7#1"/>
    <dgm:cxn modelId="{F4513543-19D2-422E-9B11-DB51EDD2C147}" type="presParOf" srcId="{F1ADAE02-4042-4B15-9931-324D103E8771}" destId="{BF710C56-0334-4EF6-81C5-BE8985D06393}" srcOrd="0" destOrd="0" presId="urn:microsoft.com/office/officeart/2005/8/layout/hList7#1"/>
    <dgm:cxn modelId="{6203DB2A-7514-4891-99E9-D485586F65C0}" type="presParOf" srcId="{F1ADAE02-4042-4B15-9931-324D103E8771}" destId="{1500791E-A476-4952-9C03-AB0733FCA972}" srcOrd="1" destOrd="0" presId="urn:microsoft.com/office/officeart/2005/8/layout/hList7#1"/>
    <dgm:cxn modelId="{A6133653-178B-495C-8938-B686103AD885}" type="presParOf" srcId="{F1ADAE02-4042-4B15-9931-324D103E8771}" destId="{EF8CB020-131A-4A02-8B1D-5FA77EA93D0F}" srcOrd="2" destOrd="0" presId="urn:microsoft.com/office/officeart/2005/8/layout/hList7#1"/>
    <dgm:cxn modelId="{3A93EF6A-1212-488C-9211-130A110F73AD}" type="presParOf" srcId="{F1ADAE02-4042-4B15-9931-324D103E8771}" destId="{72813997-BB81-458F-8AC8-786BC83767A7}" srcOrd="3" destOrd="0" presId="urn:microsoft.com/office/officeart/2005/8/layout/hList7#1"/>
    <dgm:cxn modelId="{1E28FC38-04B0-47C3-BC8A-81D5959BAB60}" type="presParOf" srcId="{D5CD8334-8456-47B7-82EA-FBEB07BF6906}" destId="{8BBB6651-C8C7-406D-B4FE-BFC37BFB949D}" srcOrd="1" destOrd="0" presId="urn:microsoft.com/office/officeart/2005/8/layout/hList7#1"/>
    <dgm:cxn modelId="{B523100F-E181-48A0-915D-90C214258162}" type="presParOf" srcId="{D5CD8334-8456-47B7-82EA-FBEB07BF6906}" destId="{BE2D554E-D97F-4C8E-B82C-B2E98E657754}" srcOrd="2" destOrd="0" presId="urn:microsoft.com/office/officeart/2005/8/layout/hList7#1"/>
    <dgm:cxn modelId="{80631D39-DAE9-4673-8205-ACF312C84FD8}" type="presParOf" srcId="{BE2D554E-D97F-4C8E-B82C-B2E98E657754}" destId="{E5743E1F-8418-4BFE-923B-D43A58899F8F}" srcOrd="0" destOrd="0" presId="urn:microsoft.com/office/officeart/2005/8/layout/hList7#1"/>
    <dgm:cxn modelId="{17E91558-2B89-47FB-AC7C-296F77A07941}" type="presParOf" srcId="{BE2D554E-D97F-4C8E-B82C-B2E98E657754}" destId="{21283C7B-2903-4D38-B735-6691AEB85320}" srcOrd="1" destOrd="0" presId="urn:microsoft.com/office/officeart/2005/8/layout/hList7#1"/>
    <dgm:cxn modelId="{7EEC85EF-2279-4D33-8E46-193176A814FA}" type="presParOf" srcId="{BE2D554E-D97F-4C8E-B82C-B2E98E657754}" destId="{684A7C5A-AA2D-4117-88E5-52320883DEE8}" srcOrd="2" destOrd="0" presId="urn:microsoft.com/office/officeart/2005/8/layout/hList7#1"/>
    <dgm:cxn modelId="{ACE0FBDF-A80B-4B96-80A5-56BAA6A88CF4}" type="presParOf" srcId="{BE2D554E-D97F-4C8E-B82C-B2E98E657754}" destId="{3246F3B0-B9B2-4677-A311-887F6C356A58}" srcOrd="3" destOrd="0" presId="urn:microsoft.com/office/officeart/2005/8/layout/hList7#1"/>
    <dgm:cxn modelId="{21A38296-BC4C-44B1-8D45-242D8FB3DDF2}" type="presParOf" srcId="{D5CD8334-8456-47B7-82EA-FBEB07BF6906}" destId="{57D88EF5-7AFF-4444-BD37-2FBE9FAD5EA0}" srcOrd="3" destOrd="0" presId="urn:microsoft.com/office/officeart/2005/8/layout/hList7#1"/>
    <dgm:cxn modelId="{A144552E-5037-47E2-A9D5-2743CCCE01BB}" type="presParOf" srcId="{D5CD8334-8456-47B7-82EA-FBEB07BF6906}" destId="{3C057F64-AC96-4FC7-AFF7-0BC116B0FFC9}" srcOrd="4" destOrd="0" presId="urn:microsoft.com/office/officeart/2005/8/layout/hList7#1"/>
    <dgm:cxn modelId="{B18228E1-CB2F-46D5-A67C-C3B29E62AAF7}" type="presParOf" srcId="{3C057F64-AC96-4FC7-AFF7-0BC116B0FFC9}" destId="{680288AA-4115-446D-830A-AB88885FA5B1}" srcOrd="0" destOrd="0" presId="urn:microsoft.com/office/officeart/2005/8/layout/hList7#1"/>
    <dgm:cxn modelId="{637C47F3-D5DF-4BFD-B4A8-8E6EDA499285}" type="presParOf" srcId="{3C057F64-AC96-4FC7-AFF7-0BC116B0FFC9}" destId="{3E60F8FC-4646-4FAA-8D3D-FFF150D47B6B}" srcOrd="1" destOrd="0" presId="urn:microsoft.com/office/officeart/2005/8/layout/hList7#1"/>
    <dgm:cxn modelId="{CC058519-0629-43BE-88F9-462E89350EFA}" type="presParOf" srcId="{3C057F64-AC96-4FC7-AFF7-0BC116B0FFC9}" destId="{7C6F292D-42A6-4EC6-B4A6-9CF79D3C7155}" srcOrd="2" destOrd="0" presId="urn:microsoft.com/office/officeart/2005/8/layout/hList7#1"/>
    <dgm:cxn modelId="{32DB99D0-DB82-430B-A8A4-E447F3E8EA96}" type="presParOf" srcId="{3C057F64-AC96-4FC7-AFF7-0BC116B0FFC9}" destId="{C441D2D6-8671-43D1-A59B-59DF809BD890}" srcOrd="3" destOrd="0" presId="urn:microsoft.com/office/officeart/2005/8/layout/hList7#1"/>
    <dgm:cxn modelId="{AE3654D3-C7DE-4225-99B7-958C97B76E6B}" type="presParOf" srcId="{D5CD8334-8456-47B7-82EA-FBEB07BF6906}" destId="{A81DC291-56C7-4F76-8358-B956EA567D44}" srcOrd="5" destOrd="0" presId="urn:microsoft.com/office/officeart/2005/8/layout/hList7#1"/>
    <dgm:cxn modelId="{BF6A4163-AAB1-400C-AA02-A4BE4AE59565}" type="presParOf" srcId="{D5CD8334-8456-47B7-82EA-FBEB07BF6906}" destId="{2CDD108D-BC93-4954-91A1-9DD1F8FD4F03}" srcOrd="6" destOrd="0" presId="urn:microsoft.com/office/officeart/2005/8/layout/hList7#1"/>
    <dgm:cxn modelId="{5E73669A-6DD6-4905-9C85-06B8EA7108C7}" type="presParOf" srcId="{2CDD108D-BC93-4954-91A1-9DD1F8FD4F03}" destId="{4CC1562D-2D45-4CE3-8CE2-891BA44EAE28}" srcOrd="0" destOrd="0" presId="urn:microsoft.com/office/officeart/2005/8/layout/hList7#1"/>
    <dgm:cxn modelId="{AE04BCA4-0B00-4C85-9530-22D6D17AF0CB}" type="presParOf" srcId="{2CDD108D-BC93-4954-91A1-9DD1F8FD4F03}" destId="{194484C8-CF27-4369-A99C-3A4E26BF9DAE}" srcOrd="1" destOrd="0" presId="urn:microsoft.com/office/officeart/2005/8/layout/hList7#1"/>
    <dgm:cxn modelId="{2B4E4A7A-73FB-4827-8B48-D5A812A91C49}" type="presParOf" srcId="{2CDD108D-BC93-4954-91A1-9DD1F8FD4F03}" destId="{1272CB25-065D-435D-AD9E-B6EC7650331B}" srcOrd="2" destOrd="0" presId="urn:microsoft.com/office/officeart/2005/8/layout/hList7#1"/>
    <dgm:cxn modelId="{F12B1E83-1261-4750-9FD9-F2AB64658F9A}" type="presParOf" srcId="{2CDD108D-BC93-4954-91A1-9DD1F8FD4F03}" destId="{120F8940-DA02-406A-B071-A38B9E205380}" srcOrd="3" destOrd="0" presId="urn:microsoft.com/office/officeart/2005/8/layout/hList7#1"/>
    <dgm:cxn modelId="{DF9A558E-CA06-47B7-A796-8463708A463C}" type="presParOf" srcId="{D5CD8334-8456-47B7-82EA-FBEB07BF6906}" destId="{0D9809AB-11BE-45F6-9FFD-08713CD751BA}" srcOrd="7" destOrd="0" presId="urn:microsoft.com/office/officeart/2005/8/layout/hList7#1"/>
    <dgm:cxn modelId="{1624B5D5-9E50-4B28-A67B-7573F7B453B1}" type="presParOf" srcId="{D5CD8334-8456-47B7-82EA-FBEB07BF6906}" destId="{193BDBDA-C36B-49C3-BCDE-3DC0424758F8}" srcOrd="8" destOrd="0" presId="urn:microsoft.com/office/officeart/2005/8/layout/hList7#1"/>
    <dgm:cxn modelId="{F18EF178-E534-40B7-BC1A-ACCDA49C1C97}" type="presParOf" srcId="{193BDBDA-C36B-49C3-BCDE-3DC0424758F8}" destId="{0200DBE1-49C5-4B77-86E5-95030B191503}" srcOrd="0" destOrd="0" presId="urn:microsoft.com/office/officeart/2005/8/layout/hList7#1"/>
    <dgm:cxn modelId="{859167CC-D68F-41E6-9954-0338E1B65B29}" type="presParOf" srcId="{193BDBDA-C36B-49C3-BCDE-3DC0424758F8}" destId="{CF613FEB-8D9D-4765-9C06-6D62F73E1D95}" srcOrd="1" destOrd="0" presId="urn:microsoft.com/office/officeart/2005/8/layout/hList7#1"/>
    <dgm:cxn modelId="{01174FE7-8C2E-48E9-9DE6-C642B8A0A4D0}" type="presParOf" srcId="{193BDBDA-C36B-49C3-BCDE-3DC0424758F8}" destId="{4FD0990D-AC09-4F70-8E96-772C019C4292}" srcOrd="2" destOrd="0" presId="urn:microsoft.com/office/officeart/2005/8/layout/hList7#1"/>
    <dgm:cxn modelId="{58E758F9-480F-42BA-B896-7E230BA2B3ED}" type="presParOf" srcId="{193BDBDA-C36B-49C3-BCDE-3DC0424758F8}" destId="{E255E30D-EA9D-4FB8-8D52-EC3AEBB0E638}" srcOrd="3" destOrd="0" presId="urn:microsoft.com/office/officeart/2005/8/layout/hList7#1"/>
    <dgm:cxn modelId="{A5EA8CC2-5D06-404D-837B-9FF81CE394E4}" type="presParOf" srcId="{D5CD8334-8456-47B7-82EA-FBEB07BF6906}" destId="{ACB06C56-FF04-42F3-8E61-C9E82964328D}" srcOrd="9" destOrd="0" presId="urn:microsoft.com/office/officeart/2005/8/layout/hList7#1"/>
    <dgm:cxn modelId="{B6D6317B-AA80-462B-B9FC-ACC069D42A36}" type="presParOf" srcId="{D5CD8334-8456-47B7-82EA-FBEB07BF6906}" destId="{158DBB27-2050-435E-91A0-B19F0D1EF852}" srcOrd="10" destOrd="0" presId="urn:microsoft.com/office/officeart/2005/8/layout/hList7#1"/>
    <dgm:cxn modelId="{D5408EEB-FE8A-4F44-BFF0-FE965E9526B3}" type="presParOf" srcId="{158DBB27-2050-435E-91A0-B19F0D1EF852}" destId="{DC94C628-A402-4E41-B8B9-185C1B5597A6}" srcOrd="0" destOrd="0" presId="urn:microsoft.com/office/officeart/2005/8/layout/hList7#1"/>
    <dgm:cxn modelId="{F51461BC-4BAF-48F9-84AC-A47A700F51F1}" type="presParOf" srcId="{158DBB27-2050-435E-91A0-B19F0D1EF852}" destId="{D2016324-723D-434B-82EE-4CA5DF5B2FFD}" srcOrd="1" destOrd="0" presId="urn:microsoft.com/office/officeart/2005/8/layout/hList7#1"/>
    <dgm:cxn modelId="{B2A36531-C0AC-4964-B395-0254E4D31BC0}" type="presParOf" srcId="{158DBB27-2050-435E-91A0-B19F0D1EF852}" destId="{5B8C3AC6-AE1E-4172-966B-6C63420D78CE}" srcOrd="2" destOrd="0" presId="urn:microsoft.com/office/officeart/2005/8/layout/hList7#1"/>
    <dgm:cxn modelId="{60AC5FCB-57E9-48FC-9FED-70956E482FA1}" type="presParOf" srcId="{158DBB27-2050-435E-91A0-B19F0D1EF852}" destId="{04679FD6-4CFC-4B36-BBE2-6CE9B5618716}" srcOrd="3" destOrd="0" presId="urn:microsoft.com/office/officeart/2005/8/layout/hList7#1"/>
    <dgm:cxn modelId="{6D382111-94D9-47F7-A8E6-3F437CC54D3D}" type="presParOf" srcId="{D5CD8334-8456-47B7-82EA-FBEB07BF6906}" destId="{A3C946F8-085C-4694-865B-6D2932003249}" srcOrd="11" destOrd="0" presId="urn:microsoft.com/office/officeart/2005/8/layout/hList7#1"/>
    <dgm:cxn modelId="{847595B9-CAA3-4BB4-AD86-53E6B4A1621C}" type="presParOf" srcId="{D5CD8334-8456-47B7-82EA-FBEB07BF6906}" destId="{057C53C2-309F-4C72-BF83-A8C47579B7C9}" srcOrd="12" destOrd="0" presId="urn:microsoft.com/office/officeart/2005/8/layout/hList7#1"/>
    <dgm:cxn modelId="{F5CB5D4B-2B4A-4F93-9D40-5DB33BAB4D8E}" type="presParOf" srcId="{057C53C2-309F-4C72-BF83-A8C47579B7C9}" destId="{2496DF7A-B7D9-4842-87F7-922C4C2742C1}" srcOrd="0" destOrd="0" presId="urn:microsoft.com/office/officeart/2005/8/layout/hList7#1"/>
    <dgm:cxn modelId="{A92AEA60-77DF-42BC-B2C0-5C06CAE779EA}" type="presParOf" srcId="{057C53C2-309F-4C72-BF83-A8C47579B7C9}" destId="{4FCBF4D7-9463-4492-BC07-4810FCFE500F}" srcOrd="1" destOrd="0" presId="urn:microsoft.com/office/officeart/2005/8/layout/hList7#1"/>
    <dgm:cxn modelId="{A0589BBF-B541-4013-B111-965CF4CD9BFE}" type="presParOf" srcId="{057C53C2-309F-4C72-BF83-A8C47579B7C9}" destId="{B689B334-2017-4F72-9C24-E479DC005F5E}" srcOrd="2" destOrd="0" presId="urn:microsoft.com/office/officeart/2005/8/layout/hList7#1"/>
    <dgm:cxn modelId="{52BB3A74-7DB6-433D-BC07-9B3EE7D5D062}" type="presParOf" srcId="{057C53C2-309F-4C72-BF83-A8C47579B7C9}" destId="{FBD049D4-962F-4AE2-90C4-8B0185CC5824}" srcOrd="3" destOrd="0" presId="urn:microsoft.com/office/officeart/2005/8/layout/hList7#1"/>
    <dgm:cxn modelId="{2B5852DD-B47F-4A44-8FC2-DFB92E84891F}" type="presParOf" srcId="{D5CD8334-8456-47B7-82EA-FBEB07BF6906}" destId="{02FF506B-A557-43CF-B88F-10B639F76ED6}" srcOrd="13" destOrd="0" presId="urn:microsoft.com/office/officeart/2005/8/layout/hList7#1"/>
    <dgm:cxn modelId="{D53DC7E9-3AE9-452D-80CB-2B0075097B2B}" type="presParOf" srcId="{D5CD8334-8456-47B7-82EA-FBEB07BF6906}" destId="{9D2A4AB3-5C14-46CA-872C-D2964203F3C7}" srcOrd="14" destOrd="0" presId="urn:microsoft.com/office/officeart/2005/8/layout/hList7#1"/>
    <dgm:cxn modelId="{BD572248-98F4-44D1-A6B1-98628EDD2E66}" type="presParOf" srcId="{9D2A4AB3-5C14-46CA-872C-D2964203F3C7}" destId="{5FE1BD82-8BB5-4C20-8B95-8F19D4185BC3}" srcOrd="0" destOrd="0" presId="urn:microsoft.com/office/officeart/2005/8/layout/hList7#1"/>
    <dgm:cxn modelId="{966A4E86-4BBD-42A2-9EE4-A0F3154A1082}" type="presParOf" srcId="{9D2A4AB3-5C14-46CA-872C-D2964203F3C7}" destId="{9A3EF579-ABF8-4B75-B586-DCE6CDF5F0C3}" srcOrd="1" destOrd="0" presId="urn:microsoft.com/office/officeart/2005/8/layout/hList7#1"/>
    <dgm:cxn modelId="{5A166CD3-8C6D-4798-939C-E8B7E749444E}" type="presParOf" srcId="{9D2A4AB3-5C14-46CA-872C-D2964203F3C7}" destId="{5D2BA882-C5FC-4203-91FA-DF1AFB034F2A}" srcOrd="2" destOrd="0" presId="urn:microsoft.com/office/officeart/2005/8/layout/hList7#1"/>
    <dgm:cxn modelId="{0D453028-798F-4EB4-A135-B39E1C7883ED}" type="presParOf" srcId="{9D2A4AB3-5C14-46CA-872C-D2964203F3C7}" destId="{D6428632-6882-45FC-B8B6-E319D97E1251}" srcOrd="3" destOrd="0" presId="urn:microsoft.com/office/officeart/2005/8/layout/hList7#1"/>
    <dgm:cxn modelId="{D92D55B6-3343-4499-B58A-3157F2300150}" type="presParOf" srcId="{D5CD8334-8456-47B7-82EA-FBEB07BF6906}" destId="{3410F4FF-07E0-4D36-8A2B-A39FC947C3C6}" srcOrd="15" destOrd="0" presId="urn:microsoft.com/office/officeart/2005/8/layout/hList7#1"/>
    <dgm:cxn modelId="{8F9ABA3B-DF53-4F13-B642-1A0A87838AD9}" type="presParOf" srcId="{D5CD8334-8456-47B7-82EA-FBEB07BF6906}" destId="{A9F721F5-998D-4E8D-B8EE-C68614E09A04}" srcOrd="16" destOrd="0" presId="urn:microsoft.com/office/officeart/2005/8/layout/hList7#1"/>
    <dgm:cxn modelId="{BB77BBC6-636E-4895-A624-3145CE306CC6}" type="presParOf" srcId="{A9F721F5-998D-4E8D-B8EE-C68614E09A04}" destId="{1ED26F2B-F770-43EE-8E43-5229342166E3}" srcOrd="0" destOrd="0" presId="urn:microsoft.com/office/officeart/2005/8/layout/hList7#1"/>
    <dgm:cxn modelId="{5D0ED6EF-AA01-46E3-8B3C-73517C2D68AC}" type="presParOf" srcId="{A9F721F5-998D-4E8D-B8EE-C68614E09A04}" destId="{8093CDF8-09AA-47E9-867D-9BD63466F3E1}" srcOrd="1" destOrd="0" presId="urn:microsoft.com/office/officeart/2005/8/layout/hList7#1"/>
    <dgm:cxn modelId="{317128CF-C047-428F-8A66-743D62957054}" type="presParOf" srcId="{A9F721F5-998D-4E8D-B8EE-C68614E09A04}" destId="{2F485344-CCE0-4714-8935-743BBF9F7810}" srcOrd="2" destOrd="0" presId="urn:microsoft.com/office/officeart/2005/8/layout/hList7#1"/>
    <dgm:cxn modelId="{4ED97BE0-F7EF-463D-8155-5CE70106A83B}" type="presParOf" srcId="{A9F721F5-998D-4E8D-B8EE-C68614E09A04}" destId="{FA8A86E9-D762-49C9-8925-9D5DA39AD3E3}"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A5576C-1635-43F0-A5BB-C01E273E024C}" type="doc">
      <dgm:prSet loTypeId="urn:microsoft.com/office/officeart/2005/8/layout/vProcess5" loCatId="process" qsTypeId="urn:microsoft.com/office/officeart/2005/8/quickstyle/3d4" qsCatId="3D" csTypeId="urn:microsoft.com/office/officeart/2005/8/colors/accent0_2" csCatId="mainScheme" phldr="1"/>
      <dgm:spPr/>
      <dgm:t>
        <a:bodyPr/>
        <a:lstStyle/>
        <a:p>
          <a:endParaRPr lang="en-US"/>
        </a:p>
      </dgm:t>
    </dgm:pt>
    <dgm:pt modelId="{ECE669C8-9989-45BE-840F-611F2EC15F94}">
      <dgm:prSet phldrT="[Text]"/>
      <dgm:spPr/>
      <dgm:t>
        <a:bodyPr/>
        <a:lstStyle/>
        <a:p>
          <a:r>
            <a:rPr lang="en-US" smtClean="0"/>
            <a:t>Gathering Documentation</a:t>
          </a:r>
          <a:endParaRPr lang="en-US" dirty="0"/>
        </a:p>
      </dgm:t>
    </dgm:pt>
    <dgm:pt modelId="{A707EB14-A40E-4309-BBA2-FC3E194B690A}" type="parTrans" cxnId="{24321338-370C-4D19-971C-DDDD75998554}">
      <dgm:prSet/>
      <dgm:spPr/>
      <dgm:t>
        <a:bodyPr/>
        <a:lstStyle/>
        <a:p>
          <a:endParaRPr lang="en-US">
            <a:solidFill>
              <a:schemeClr val="bg2"/>
            </a:solidFill>
          </a:endParaRPr>
        </a:p>
      </dgm:t>
    </dgm:pt>
    <dgm:pt modelId="{E67460D4-3FCD-40CE-BF82-655E424964CD}" type="sibTrans" cxnId="{24321338-370C-4D19-971C-DDDD75998554}">
      <dgm:prSet/>
      <dgm:spPr/>
      <dgm:t>
        <a:bodyPr/>
        <a:lstStyle/>
        <a:p>
          <a:endParaRPr lang="en-US">
            <a:solidFill>
              <a:schemeClr val="bg2"/>
            </a:solidFill>
          </a:endParaRPr>
        </a:p>
      </dgm:t>
    </dgm:pt>
    <dgm:pt modelId="{EE9A4D9A-C1C7-413D-8F63-1C53D7E7D708}">
      <dgm:prSet phldrT="[Text]"/>
      <dgm:spPr/>
      <dgm:t>
        <a:bodyPr/>
        <a:lstStyle/>
        <a:p>
          <a:r>
            <a:rPr lang="en-US" smtClean="0"/>
            <a:t>Verifying Documentation</a:t>
          </a:r>
          <a:endParaRPr lang="en-US" dirty="0"/>
        </a:p>
      </dgm:t>
    </dgm:pt>
    <dgm:pt modelId="{B773CD37-BE64-4607-B9F0-A485389FB620}" type="parTrans" cxnId="{00B51783-BCDC-4844-9BAE-7FBA17C2213B}">
      <dgm:prSet/>
      <dgm:spPr/>
      <dgm:t>
        <a:bodyPr/>
        <a:lstStyle/>
        <a:p>
          <a:endParaRPr lang="en-US">
            <a:solidFill>
              <a:schemeClr val="bg2"/>
            </a:solidFill>
          </a:endParaRPr>
        </a:p>
      </dgm:t>
    </dgm:pt>
    <dgm:pt modelId="{75545D2C-23A7-4E7F-85E1-3A8A6315C0DF}" type="sibTrans" cxnId="{00B51783-BCDC-4844-9BAE-7FBA17C2213B}">
      <dgm:prSet/>
      <dgm:spPr/>
      <dgm:t>
        <a:bodyPr/>
        <a:lstStyle/>
        <a:p>
          <a:endParaRPr lang="en-US">
            <a:solidFill>
              <a:schemeClr val="bg2"/>
            </a:solidFill>
          </a:endParaRPr>
        </a:p>
      </dgm:t>
    </dgm:pt>
    <dgm:pt modelId="{65E5D85F-D9E9-4EF7-95BE-6E677045281D}">
      <dgm:prSet phldrT="[Text]"/>
      <dgm:spPr/>
      <dgm:t>
        <a:bodyPr/>
        <a:lstStyle/>
        <a:p>
          <a:r>
            <a:rPr lang="en-US" smtClean="0"/>
            <a:t>Reporting Documentation</a:t>
          </a:r>
          <a:endParaRPr lang="en-US" dirty="0"/>
        </a:p>
      </dgm:t>
    </dgm:pt>
    <dgm:pt modelId="{D05F0FA2-5E22-4AE9-AC1A-604890C30D8E}" type="parTrans" cxnId="{06DE5B6C-90B9-4DD5-A74F-AF4A553EA3C2}">
      <dgm:prSet/>
      <dgm:spPr/>
      <dgm:t>
        <a:bodyPr/>
        <a:lstStyle/>
        <a:p>
          <a:endParaRPr lang="en-US">
            <a:solidFill>
              <a:schemeClr val="bg2"/>
            </a:solidFill>
          </a:endParaRPr>
        </a:p>
      </dgm:t>
    </dgm:pt>
    <dgm:pt modelId="{0E6180B5-100B-4F7F-9317-66E2A533391C}" type="sibTrans" cxnId="{06DE5B6C-90B9-4DD5-A74F-AF4A553EA3C2}">
      <dgm:prSet/>
      <dgm:spPr/>
      <dgm:t>
        <a:bodyPr/>
        <a:lstStyle/>
        <a:p>
          <a:endParaRPr lang="en-US">
            <a:solidFill>
              <a:schemeClr val="bg2"/>
            </a:solidFill>
          </a:endParaRPr>
        </a:p>
      </dgm:t>
    </dgm:pt>
    <dgm:pt modelId="{AEAD46DC-E5AB-4869-897A-C2ED8A4DCBD9}">
      <dgm:prSet phldrT="[Text]"/>
      <dgm:spPr/>
      <dgm:t>
        <a:bodyPr/>
        <a:lstStyle/>
        <a:p>
          <a:r>
            <a:rPr lang="en-US" smtClean="0"/>
            <a:t>Maintaining Documentation</a:t>
          </a:r>
          <a:endParaRPr lang="en-US" dirty="0"/>
        </a:p>
      </dgm:t>
    </dgm:pt>
    <dgm:pt modelId="{088F7FD2-5553-47A1-9CAD-E92089535A86}" type="parTrans" cxnId="{07153B86-3C2C-4BA2-8457-4D0C6BEDB4C8}">
      <dgm:prSet/>
      <dgm:spPr/>
      <dgm:t>
        <a:bodyPr/>
        <a:lstStyle/>
        <a:p>
          <a:endParaRPr lang="en-US">
            <a:solidFill>
              <a:schemeClr val="bg2"/>
            </a:solidFill>
          </a:endParaRPr>
        </a:p>
      </dgm:t>
    </dgm:pt>
    <dgm:pt modelId="{268AE501-4661-4C45-A830-10EC075A67FC}" type="sibTrans" cxnId="{07153B86-3C2C-4BA2-8457-4D0C6BEDB4C8}">
      <dgm:prSet/>
      <dgm:spPr/>
      <dgm:t>
        <a:bodyPr/>
        <a:lstStyle/>
        <a:p>
          <a:endParaRPr lang="en-US">
            <a:solidFill>
              <a:schemeClr val="bg2"/>
            </a:solidFill>
          </a:endParaRPr>
        </a:p>
      </dgm:t>
    </dgm:pt>
    <dgm:pt modelId="{B93D606A-7763-4BCD-B4E4-FC95731CB01B}" type="pres">
      <dgm:prSet presAssocID="{8BA5576C-1635-43F0-A5BB-C01E273E024C}" presName="outerComposite" presStyleCnt="0">
        <dgm:presLayoutVars>
          <dgm:chMax val="5"/>
          <dgm:dir/>
          <dgm:resizeHandles val="exact"/>
        </dgm:presLayoutVars>
      </dgm:prSet>
      <dgm:spPr/>
      <dgm:t>
        <a:bodyPr/>
        <a:lstStyle/>
        <a:p>
          <a:endParaRPr lang="en-US"/>
        </a:p>
      </dgm:t>
    </dgm:pt>
    <dgm:pt modelId="{69D26EB9-4EE5-4949-9919-472F9507BA1F}" type="pres">
      <dgm:prSet presAssocID="{8BA5576C-1635-43F0-A5BB-C01E273E024C}" presName="dummyMaxCanvas" presStyleCnt="0">
        <dgm:presLayoutVars/>
      </dgm:prSet>
      <dgm:spPr/>
    </dgm:pt>
    <dgm:pt modelId="{B373ABC7-94A8-470A-B814-79970BB1EF12}" type="pres">
      <dgm:prSet presAssocID="{8BA5576C-1635-43F0-A5BB-C01E273E024C}" presName="FourNodes_1" presStyleLbl="node1" presStyleIdx="0" presStyleCnt="4">
        <dgm:presLayoutVars>
          <dgm:bulletEnabled val="1"/>
        </dgm:presLayoutVars>
      </dgm:prSet>
      <dgm:spPr/>
      <dgm:t>
        <a:bodyPr/>
        <a:lstStyle/>
        <a:p>
          <a:endParaRPr lang="en-US"/>
        </a:p>
      </dgm:t>
    </dgm:pt>
    <dgm:pt modelId="{EFD4D770-9464-4E94-A913-699151D8AB07}" type="pres">
      <dgm:prSet presAssocID="{8BA5576C-1635-43F0-A5BB-C01E273E024C}" presName="FourNodes_2" presStyleLbl="node1" presStyleIdx="1" presStyleCnt="4">
        <dgm:presLayoutVars>
          <dgm:bulletEnabled val="1"/>
        </dgm:presLayoutVars>
      </dgm:prSet>
      <dgm:spPr/>
      <dgm:t>
        <a:bodyPr/>
        <a:lstStyle/>
        <a:p>
          <a:endParaRPr lang="en-US"/>
        </a:p>
      </dgm:t>
    </dgm:pt>
    <dgm:pt modelId="{B76A078B-C9DC-49F2-94DB-BB0A5812AC19}" type="pres">
      <dgm:prSet presAssocID="{8BA5576C-1635-43F0-A5BB-C01E273E024C}" presName="FourNodes_3" presStyleLbl="node1" presStyleIdx="2" presStyleCnt="4">
        <dgm:presLayoutVars>
          <dgm:bulletEnabled val="1"/>
        </dgm:presLayoutVars>
      </dgm:prSet>
      <dgm:spPr/>
      <dgm:t>
        <a:bodyPr/>
        <a:lstStyle/>
        <a:p>
          <a:endParaRPr lang="en-US"/>
        </a:p>
      </dgm:t>
    </dgm:pt>
    <dgm:pt modelId="{55A754A4-8EC6-42A6-9318-734BB9DC6A4A}" type="pres">
      <dgm:prSet presAssocID="{8BA5576C-1635-43F0-A5BB-C01E273E024C}" presName="FourNodes_4" presStyleLbl="node1" presStyleIdx="3" presStyleCnt="4">
        <dgm:presLayoutVars>
          <dgm:bulletEnabled val="1"/>
        </dgm:presLayoutVars>
      </dgm:prSet>
      <dgm:spPr/>
      <dgm:t>
        <a:bodyPr/>
        <a:lstStyle/>
        <a:p>
          <a:endParaRPr lang="en-US"/>
        </a:p>
      </dgm:t>
    </dgm:pt>
    <dgm:pt modelId="{45CB5E8D-779E-4412-8E4E-2F4B00EDE4BB}" type="pres">
      <dgm:prSet presAssocID="{8BA5576C-1635-43F0-A5BB-C01E273E024C}" presName="FourConn_1-2" presStyleLbl="fgAccFollowNode1" presStyleIdx="0" presStyleCnt="3">
        <dgm:presLayoutVars>
          <dgm:bulletEnabled val="1"/>
        </dgm:presLayoutVars>
      </dgm:prSet>
      <dgm:spPr/>
      <dgm:t>
        <a:bodyPr/>
        <a:lstStyle/>
        <a:p>
          <a:endParaRPr lang="en-US"/>
        </a:p>
      </dgm:t>
    </dgm:pt>
    <dgm:pt modelId="{25D13BFB-CD4E-454A-B57E-23E6BC5812EB}" type="pres">
      <dgm:prSet presAssocID="{8BA5576C-1635-43F0-A5BB-C01E273E024C}" presName="FourConn_2-3" presStyleLbl="fgAccFollowNode1" presStyleIdx="1" presStyleCnt="3">
        <dgm:presLayoutVars>
          <dgm:bulletEnabled val="1"/>
        </dgm:presLayoutVars>
      </dgm:prSet>
      <dgm:spPr/>
      <dgm:t>
        <a:bodyPr/>
        <a:lstStyle/>
        <a:p>
          <a:endParaRPr lang="en-US"/>
        </a:p>
      </dgm:t>
    </dgm:pt>
    <dgm:pt modelId="{79F8AE1F-2A15-4970-8E67-08892FD1FBEE}" type="pres">
      <dgm:prSet presAssocID="{8BA5576C-1635-43F0-A5BB-C01E273E024C}" presName="FourConn_3-4" presStyleLbl="fgAccFollowNode1" presStyleIdx="2" presStyleCnt="3">
        <dgm:presLayoutVars>
          <dgm:bulletEnabled val="1"/>
        </dgm:presLayoutVars>
      </dgm:prSet>
      <dgm:spPr/>
      <dgm:t>
        <a:bodyPr/>
        <a:lstStyle/>
        <a:p>
          <a:endParaRPr lang="en-US"/>
        </a:p>
      </dgm:t>
    </dgm:pt>
    <dgm:pt modelId="{D3C2B07A-8B54-468C-9236-0177CC2CAEE5}" type="pres">
      <dgm:prSet presAssocID="{8BA5576C-1635-43F0-A5BB-C01E273E024C}" presName="FourNodes_1_text" presStyleLbl="node1" presStyleIdx="3" presStyleCnt="4">
        <dgm:presLayoutVars>
          <dgm:bulletEnabled val="1"/>
        </dgm:presLayoutVars>
      </dgm:prSet>
      <dgm:spPr/>
      <dgm:t>
        <a:bodyPr/>
        <a:lstStyle/>
        <a:p>
          <a:endParaRPr lang="en-US"/>
        </a:p>
      </dgm:t>
    </dgm:pt>
    <dgm:pt modelId="{D75A09C3-BE10-4A2E-83B0-A84E4B940FC0}" type="pres">
      <dgm:prSet presAssocID="{8BA5576C-1635-43F0-A5BB-C01E273E024C}" presName="FourNodes_2_text" presStyleLbl="node1" presStyleIdx="3" presStyleCnt="4">
        <dgm:presLayoutVars>
          <dgm:bulletEnabled val="1"/>
        </dgm:presLayoutVars>
      </dgm:prSet>
      <dgm:spPr/>
      <dgm:t>
        <a:bodyPr/>
        <a:lstStyle/>
        <a:p>
          <a:endParaRPr lang="en-US"/>
        </a:p>
      </dgm:t>
    </dgm:pt>
    <dgm:pt modelId="{E7CE0E28-5999-4264-B9CC-84A986DC17D5}" type="pres">
      <dgm:prSet presAssocID="{8BA5576C-1635-43F0-A5BB-C01E273E024C}" presName="FourNodes_3_text" presStyleLbl="node1" presStyleIdx="3" presStyleCnt="4">
        <dgm:presLayoutVars>
          <dgm:bulletEnabled val="1"/>
        </dgm:presLayoutVars>
      </dgm:prSet>
      <dgm:spPr/>
      <dgm:t>
        <a:bodyPr/>
        <a:lstStyle/>
        <a:p>
          <a:endParaRPr lang="en-US"/>
        </a:p>
      </dgm:t>
    </dgm:pt>
    <dgm:pt modelId="{6BC42C6E-9101-4CA7-AA70-FE8C168F68A2}" type="pres">
      <dgm:prSet presAssocID="{8BA5576C-1635-43F0-A5BB-C01E273E024C}" presName="FourNodes_4_text" presStyleLbl="node1" presStyleIdx="3" presStyleCnt="4">
        <dgm:presLayoutVars>
          <dgm:bulletEnabled val="1"/>
        </dgm:presLayoutVars>
      </dgm:prSet>
      <dgm:spPr/>
      <dgm:t>
        <a:bodyPr/>
        <a:lstStyle/>
        <a:p>
          <a:endParaRPr lang="en-US"/>
        </a:p>
      </dgm:t>
    </dgm:pt>
  </dgm:ptLst>
  <dgm:cxnLst>
    <dgm:cxn modelId="{B43F4626-55EA-483C-82BE-65ACF3CE5186}" type="presOf" srcId="{65E5D85F-D9E9-4EF7-95BE-6E677045281D}" destId="{E7CE0E28-5999-4264-B9CC-84A986DC17D5}" srcOrd="1" destOrd="0" presId="urn:microsoft.com/office/officeart/2005/8/layout/vProcess5"/>
    <dgm:cxn modelId="{07153B86-3C2C-4BA2-8457-4D0C6BEDB4C8}" srcId="{8BA5576C-1635-43F0-A5BB-C01E273E024C}" destId="{AEAD46DC-E5AB-4869-897A-C2ED8A4DCBD9}" srcOrd="3" destOrd="0" parTransId="{088F7FD2-5553-47A1-9CAD-E92089535A86}" sibTransId="{268AE501-4661-4C45-A830-10EC075A67FC}"/>
    <dgm:cxn modelId="{8776AA2F-EF5F-478D-AC0B-AC6A3D4DE9BC}" type="presOf" srcId="{0E6180B5-100B-4F7F-9317-66E2A533391C}" destId="{79F8AE1F-2A15-4970-8E67-08892FD1FBEE}" srcOrd="0" destOrd="0" presId="urn:microsoft.com/office/officeart/2005/8/layout/vProcess5"/>
    <dgm:cxn modelId="{771851A0-A061-4C3E-BDF9-EAADC8C76999}" type="presOf" srcId="{EE9A4D9A-C1C7-413D-8F63-1C53D7E7D708}" destId="{EFD4D770-9464-4E94-A913-699151D8AB07}" srcOrd="0" destOrd="0" presId="urn:microsoft.com/office/officeart/2005/8/layout/vProcess5"/>
    <dgm:cxn modelId="{24321338-370C-4D19-971C-DDDD75998554}" srcId="{8BA5576C-1635-43F0-A5BB-C01E273E024C}" destId="{ECE669C8-9989-45BE-840F-611F2EC15F94}" srcOrd="0" destOrd="0" parTransId="{A707EB14-A40E-4309-BBA2-FC3E194B690A}" sibTransId="{E67460D4-3FCD-40CE-BF82-655E424964CD}"/>
    <dgm:cxn modelId="{ACF26A7A-F22E-4CAB-8F6C-3BAF7B8D250B}" type="presOf" srcId="{75545D2C-23A7-4E7F-85E1-3A8A6315C0DF}" destId="{25D13BFB-CD4E-454A-B57E-23E6BC5812EB}" srcOrd="0" destOrd="0" presId="urn:microsoft.com/office/officeart/2005/8/layout/vProcess5"/>
    <dgm:cxn modelId="{C0692763-E2CF-47A3-B1D5-3CBFDFAB64F3}" type="presOf" srcId="{ECE669C8-9989-45BE-840F-611F2EC15F94}" destId="{D3C2B07A-8B54-468C-9236-0177CC2CAEE5}" srcOrd="1" destOrd="0" presId="urn:microsoft.com/office/officeart/2005/8/layout/vProcess5"/>
    <dgm:cxn modelId="{8DEF0A57-55F9-4BE5-A0CA-4675BA0BB454}" type="presOf" srcId="{E67460D4-3FCD-40CE-BF82-655E424964CD}" destId="{45CB5E8D-779E-4412-8E4E-2F4B00EDE4BB}" srcOrd="0" destOrd="0" presId="urn:microsoft.com/office/officeart/2005/8/layout/vProcess5"/>
    <dgm:cxn modelId="{A730FB7E-1B3C-4E0F-8118-8247E32704DD}" type="presOf" srcId="{65E5D85F-D9E9-4EF7-95BE-6E677045281D}" destId="{B76A078B-C9DC-49F2-94DB-BB0A5812AC19}" srcOrd="0" destOrd="0" presId="urn:microsoft.com/office/officeart/2005/8/layout/vProcess5"/>
    <dgm:cxn modelId="{BF3A5BAF-CD64-4353-99A2-EED69E9607F0}" type="presOf" srcId="{8BA5576C-1635-43F0-A5BB-C01E273E024C}" destId="{B93D606A-7763-4BCD-B4E4-FC95731CB01B}" srcOrd="0" destOrd="0" presId="urn:microsoft.com/office/officeart/2005/8/layout/vProcess5"/>
    <dgm:cxn modelId="{893B447B-D4B6-406A-AD36-D2EE30E266C0}" type="presOf" srcId="{EE9A4D9A-C1C7-413D-8F63-1C53D7E7D708}" destId="{D75A09C3-BE10-4A2E-83B0-A84E4B940FC0}" srcOrd="1" destOrd="0" presId="urn:microsoft.com/office/officeart/2005/8/layout/vProcess5"/>
    <dgm:cxn modelId="{F3F30419-9E4A-4C59-9101-17D9CAC74A7F}" type="presOf" srcId="{ECE669C8-9989-45BE-840F-611F2EC15F94}" destId="{B373ABC7-94A8-470A-B814-79970BB1EF12}" srcOrd="0" destOrd="0" presId="urn:microsoft.com/office/officeart/2005/8/layout/vProcess5"/>
    <dgm:cxn modelId="{06DE5B6C-90B9-4DD5-A74F-AF4A553EA3C2}" srcId="{8BA5576C-1635-43F0-A5BB-C01E273E024C}" destId="{65E5D85F-D9E9-4EF7-95BE-6E677045281D}" srcOrd="2" destOrd="0" parTransId="{D05F0FA2-5E22-4AE9-AC1A-604890C30D8E}" sibTransId="{0E6180B5-100B-4F7F-9317-66E2A533391C}"/>
    <dgm:cxn modelId="{00B51783-BCDC-4844-9BAE-7FBA17C2213B}" srcId="{8BA5576C-1635-43F0-A5BB-C01E273E024C}" destId="{EE9A4D9A-C1C7-413D-8F63-1C53D7E7D708}" srcOrd="1" destOrd="0" parTransId="{B773CD37-BE64-4607-B9F0-A485389FB620}" sibTransId="{75545D2C-23A7-4E7F-85E1-3A8A6315C0DF}"/>
    <dgm:cxn modelId="{555CD42D-8D28-4682-A7C4-38970350730F}" type="presOf" srcId="{AEAD46DC-E5AB-4869-897A-C2ED8A4DCBD9}" destId="{6BC42C6E-9101-4CA7-AA70-FE8C168F68A2}" srcOrd="1" destOrd="0" presId="urn:microsoft.com/office/officeart/2005/8/layout/vProcess5"/>
    <dgm:cxn modelId="{F860E421-EBC9-4EBE-89C8-997ECB6FFA36}" type="presOf" srcId="{AEAD46DC-E5AB-4869-897A-C2ED8A4DCBD9}" destId="{55A754A4-8EC6-42A6-9318-734BB9DC6A4A}" srcOrd="0" destOrd="0" presId="urn:microsoft.com/office/officeart/2005/8/layout/vProcess5"/>
    <dgm:cxn modelId="{6F12FD23-223C-4DD6-8F43-22815E564309}" type="presParOf" srcId="{B93D606A-7763-4BCD-B4E4-FC95731CB01B}" destId="{69D26EB9-4EE5-4949-9919-472F9507BA1F}" srcOrd="0" destOrd="0" presId="urn:microsoft.com/office/officeart/2005/8/layout/vProcess5"/>
    <dgm:cxn modelId="{19656528-8093-4B35-AE16-8F98AECB9D02}" type="presParOf" srcId="{B93D606A-7763-4BCD-B4E4-FC95731CB01B}" destId="{B373ABC7-94A8-470A-B814-79970BB1EF12}" srcOrd="1" destOrd="0" presId="urn:microsoft.com/office/officeart/2005/8/layout/vProcess5"/>
    <dgm:cxn modelId="{570768BA-7CF5-4B52-8BB6-A9399698C514}" type="presParOf" srcId="{B93D606A-7763-4BCD-B4E4-FC95731CB01B}" destId="{EFD4D770-9464-4E94-A913-699151D8AB07}" srcOrd="2" destOrd="0" presId="urn:microsoft.com/office/officeart/2005/8/layout/vProcess5"/>
    <dgm:cxn modelId="{D3886908-A52D-41D2-AC51-85117882A075}" type="presParOf" srcId="{B93D606A-7763-4BCD-B4E4-FC95731CB01B}" destId="{B76A078B-C9DC-49F2-94DB-BB0A5812AC19}" srcOrd="3" destOrd="0" presId="urn:microsoft.com/office/officeart/2005/8/layout/vProcess5"/>
    <dgm:cxn modelId="{F54032EE-1FD0-4636-8075-F3E17638CD47}" type="presParOf" srcId="{B93D606A-7763-4BCD-B4E4-FC95731CB01B}" destId="{55A754A4-8EC6-42A6-9318-734BB9DC6A4A}" srcOrd="4" destOrd="0" presId="urn:microsoft.com/office/officeart/2005/8/layout/vProcess5"/>
    <dgm:cxn modelId="{0733CD14-9AA9-4415-880A-67AB4957A16E}" type="presParOf" srcId="{B93D606A-7763-4BCD-B4E4-FC95731CB01B}" destId="{45CB5E8D-779E-4412-8E4E-2F4B00EDE4BB}" srcOrd="5" destOrd="0" presId="urn:microsoft.com/office/officeart/2005/8/layout/vProcess5"/>
    <dgm:cxn modelId="{7C979917-AA0C-42EF-A7C8-927D1ED08BAD}" type="presParOf" srcId="{B93D606A-7763-4BCD-B4E4-FC95731CB01B}" destId="{25D13BFB-CD4E-454A-B57E-23E6BC5812EB}" srcOrd="6" destOrd="0" presId="urn:microsoft.com/office/officeart/2005/8/layout/vProcess5"/>
    <dgm:cxn modelId="{0EB2099F-6B37-4915-8692-A573814146E2}" type="presParOf" srcId="{B93D606A-7763-4BCD-B4E4-FC95731CB01B}" destId="{79F8AE1F-2A15-4970-8E67-08892FD1FBEE}" srcOrd="7" destOrd="0" presId="urn:microsoft.com/office/officeart/2005/8/layout/vProcess5"/>
    <dgm:cxn modelId="{5135FE29-433F-47DB-A524-1D8867197228}" type="presParOf" srcId="{B93D606A-7763-4BCD-B4E4-FC95731CB01B}" destId="{D3C2B07A-8B54-468C-9236-0177CC2CAEE5}" srcOrd="8" destOrd="0" presId="urn:microsoft.com/office/officeart/2005/8/layout/vProcess5"/>
    <dgm:cxn modelId="{EA157AE0-933B-41FF-BBD7-4EC0D1F1AB41}" type="presParOf" srcId="{B93D606A-7763-4BCD-B4E4-FC95731CB01B}" destId="{D75A09C3-BE10-4A2E-83B0-A84E4B940FC0}" srcOrd="9" destOrd="0" presId="urn:microsoft.com/office/officeart/2005/8/layout/vProcess5"/>
    <dgm:cxn modelId="{2A461AAE-B905-447A-9381-9B20AB6C7E17}" type="presParOf" srcId="{B93D606A-7763-4BCD-B4E4-FC95731CB01B}" destId="{E7CE0E28-5999-4264-B9CC-84A986DC17D5}" srcOrd="10" destOrd="0" presId="urn:microsoft.com/office/officeart/2005/8/layout/vProcess5"/>
    <dgm:cxn modelId="{5A00F1DD-5AEF-4B68-AB3F-96DF138DF571}" type="presParOf" srcId="{B93D606A-7763-4BCD-B4E4-FC95731CB01B}" destId="{6BC42C6E-9101-4CA7-AA70-FE8C168F68A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5576C-1635-43F0-A5BB-C01E273E024C}" type="doc">
      <dgm:prSet loTypeId="urn:microsoft.com/office/officeart/2005/8/layout/vProcess5" loCatId="process" qsTypeId="urn:microsoft.com/office/officeart/2005/8/quickstyle/3d4" qsCatId="3D" csTypeId="urn:microsoft.com/office/officeart/2005/8/colors/accent0_2" csCatId="mainScheme" phldr="1"/>
      <dgm:spPr/>
      <dgm:t>
        <a:bodyPr/>
        <a:lstStyle/>
        <a:p>
          <a:endParaRPr lang="en-US"/>
        </a:p>
      </dgm:t>
    </dgm:pt>
    <dgm:pt modelId="{ECE669C8-9989-45BE-840F-611F2EC15F94}">
      <dgm:prSet phldrT="[Text]"/>
      <dgm:spPr/>
      <dgm:t>
        <a:bodyPr/>
        <a:lstStyle/>
        <a:p>
          <a:r>
            <a:rPr lang="en-US" smtClean="0"/>
            <a:t>Gathering Documentation</a:t>
          </a:r>
          <a:endParaRPr lang="en-US" dirty="0"/>
        </a:p>
      </dgm:t>
    </dgm:pt>
    <dgm:pt modelId="{A707EB14-A40E-4309-BBA2-FC3E194B690A}" type="parTrans" cxnId="{24321338-370C-4D19-971C-DDDD75998554}">
      <dgm:prSet/>
      <dgm:spPr/>
      <dgm:t>
        <a:bodyPr/>
        <a:lstStyle/>
        <a:p>
          <a:endParaRPr lang="en-US">
            <a:solidFill>
              <a:schemeClr val="bg2"/>
            </a:solidFill>
          </a:endParaRPr>
        </a:p>
      </dgm:t>
    </dgm:pt>
    <dgm:pt modelId="{E67460D4-3FCD-40CE-BF82-655E424964CD}" type="sibTrans" cxnId="{24321338-370C-4D19-971C-DDDD75998554}">
      <dgm:prSet/>
      <dgm:spPr/>
      <dgm:t>
        <a:bodyPr/>
        <a:lstStyle/>
        <a:p>
          <a:endParaRPr lang="en-US">
            <a:solidFill>
              <a:schemeClr val="bg2"/>
            </a:solidFill>
          </a:endParaRPr>
        </a:p>
      </dgm:t>
    </dgm:pt>
    <dgm:pt modelId="{EE9A4D9A-C1C7-413D-8F63-1C53D7E7D708}">
      <dgm:prSet phldrT="[Text]"/>
      <dgm:spPr/>
      <dgm:t>
        <a:bodyPr/>
        <a:lstStyle/>
        <a:p>
          <a:r>
            <a:rPr lang="en-US" smtClean="0"/>
            <a:t>Verifying Documentation</a:t>
          </a:r>
          <a:endParaRPr lang="en-US" dirty="0"/>
        </a:p>
      </dgm:t>
    </dgm:pt>
    <dgm:pt modelId="{B773CD37-BE64-4607-B9F0-A485389FB620}" type="parTrans" cxnId="{00B51783-BCDC-4844-9BAE-7FBA17C2213B}">
      <dgm:prSet/>
      <dgm:spPr/>
      <dgm:t>
        <a:bodyPr/>
        <a:lstStyle/>
        <a:p>
          <a:endParaRPr lang="en-US">
            <a:solidFill>
              <a:schemeClr val="bg2"/>
            </a:solidFill>
          </a:endParaRPr>
        </a:p>
      </dgm:t>
    </dgm:pt>
    <dgm:pt modelId="{75545D2C-23A7-4E7F-85E1-3A8A6315C0DF}" type="sibTrans" cxnId="{00B51783-BCDC-4844-9BAE-7FBA17C2213B}">
      <dgm:prSet/>
      <dgm:spPr/>
      <dgm:t>
        <a:bodyPr/>
        <a:lstStyle/>
        <a:p>
          <a:endParaRPr lang="en-US">
            <a:solidFill>
              <a:schemeClr val="bg2"/>
            </a:solidFill>
          </a:endParaRPr>
        </a:p>
      </dgm:t>
    </dgm:pt>
    <dgm:pt modelId="{65E5D85F-D9E9-4EF7-95BE-6E677045281D}">
      <dgm:prSet phldrT="[Text]"/>
      <dgm:spPr/>
      <dgm:t>
        <a:bodyPr/>
        <a:lstStyle/>
        <a:p>
          <a:r>
            <a:rPr lang="en-US" smtClean="0"/>
            <a:t>Reporting Documentation</a:t>
          </a:r>
          <a:endParaRPr lang="en-US" dirty="0"/>
        </a:p>
      </dgm:t>
    </dgm:pt>
    <dgm:pt modelId="{D05F0FA2-5E22-4AE9-AC1A-604890C30D8E}" type="parTrans" cxnId="{06DE5B6C-90B9-4DD5-A74F-AF4A553EA3C2}">
      <dgm:prSet/>
      <dgm:spPr/>
      <dgm:t>
        <a:bodyPr/>
        <a:lstStyle/>
        <a:p>
          <a:endParaRPr lang="en-US">
            <a:solidFill>
              <a:schemeClr val="bg2"/>
            </a:solidFill>
          </a:endParaRPr>
        </a:p>
      </dgm:t>
    </dgm:pt>
    <dgm:pt modelId="{0E6180B5-100B-4F7F-9317-66E2A533391C}" type="sibTrans" cxnId="{06DE5B6C-90B9-4DD5-A74F-AF4A553EA3C2}">
      <dgm:prSet/>
      <dgm:spPr/>
      <dgm:t>
        <a:bodyPr/>
        <a:lstStyle/>
        <a:p>
          <a:endParaRPr lang="en-US">
            <a:solidFill>
              <a:schemeClr val="bg2"/>
            </a:solidFill>
          </a:endParaRPr>
        </a:p>
      </dgm:t>
    </dgm:pt>
    <dgm:pt modelId="{AEAD46DC-E5AB-4869-897A-C2ED8A4DCBD9}">
      <dgm:prSet phldrT="[Text]"/>
      <dgm:spPr/>
      <dgm:t>
        <a:bodyPr/>
        <a:lstStyle/>
        <a:p>
          <a:r>
            <a:rPr lang="en-US" smtClean="0"/>
            <a:t>Maintaining Documentation</a:t>
          </a:r>
          <a:endParaRPr lang="en-US" dirty="0"/>
        </a:p>
      </dgm:t>
    </dgm:pt>
    <dgm:pt modelId="{088F7FD2-5553-47A1-9CAD-E92089535A86}" type="parTrans" cxnId="{07153B86-3C2C-4BA2-8457-4D0C6BEDB4C8}">
      <dgm:prSet/>
      <dgm:spPr/>
      <dgm:t>
        <a:bodyPr/>
        <a:lstStyle/>
        <a:p>
          <a:endParaRPr lang="en-US">
            <a:solidFill>
              <a:schemeClr val="bg2"/>
            </a:solidFill>
          </a:endParaRPr>
        </a:p>
      </dgm:t>
    </dgm:pt>
    <dgm:pt modelId="{268AE501-4661-4C45-A830-10EC075A67FC}" type="sibTrans" cxnId="{07153B86-3C2C-4BA2-8457-4D0C6BEDB4C8}">
      <dgm:prSet/>
      <dgm:spPr/>
      <dgm:t>
        <a:bodyPr/>
        <a:lstStyle/>
        <a:p>
          <a:endParaRPr lang="en-US">
            <a:solidFill>
              <a:schemeClr val="bg2"/>
            </a:solidFill>
          </a:endParaRPr>
        </a:p>
      </dgm:t>
    </dgm:pt>
    <dgm:pt modelId="{B93D606A-7763-4BCD-B4E4-FC95731CB01B}" type="pres">
      <dgm:prSet presAssocID="{8BA5576C-1635-43F0-A5BB-C01E273E024C}" presName="outerComposite" presStyleCnt="0">
        <dgm:presLayoutVars>
          <dgm:chMax val="5"/>
          <dgm:dir/>
          <dgm:resizeHandles val="exact"/>
        </dgm:presLayoutVars>
      </dgm:prSet>
      <dgm:spPr/>
      <dgm:t>
        <a:bodyPr/>
        <a:lstStyle/>
        <a:p>
          <a:endParaRPr lang="en-US"/>
        </a:p>
      </dgm:t>
    </dgm:pt>
    <dgm:pt modelId="{69D26EB9-4EE5-4949-9919-472F9507BA1F}" type="pres">
      <dgm:prSet presAssocID="{8BA5576C-1635-43F0-A5BB-C01E273E024C}" presName="dummyMaxCanvas" presStyleCnt="0">
        <dgm:presLayoutVars/>
      </dgm:prSet>
      <dgm:spPr/>
    </dgm:pt>
    <dgm:pt modelId="{B373ABC7-94A8-470A-B814-79970BB1EF12}" type="pres">
      <dgm:prSet presAssocID="{8BA5576C-1635-43F0-A5BB-C01E273E024C}" presName="FourNodes_1" presStyleLbl="node1" presStyleIdx="0" presStyleCnt="4">
        <dgm:presLayoutVars>
          <dgm:bulletEnabled val="1"/>
        </dgm:presLayoutVars>
      </dgm:prSet>
      <dgm:spPr/>
      <dgm:t>
        <a:bodyPr/>
        <a:lstStyle/>
        <a:p>
          <a:endParaRPr lang="en-US"/>
        </a:p>
      </dgm:t>
    </dgm:pt>
    <dgm:pt modelId="{EFD4D770-9464-4E94-A913-699151D8AB07}" type="pres">
      <dgm:prSet presAssocID="{8BA5576C-1635-43F0-A5BB-C01E273E024C}" presName="FourNodes_2" presStyleLbl="node1" presStyleIdx="1" presStyleCnt="4">
        <dgm:presLayoutVars>
          <dgm:bulletEnabled val="1"/>
        </dgm:presLayoutVars>
      </dgm:prSet>
      <dgm:spPr/>
      <dgm:t>
        <a:bodyPr/>
        <a:lstStyle/>
        <a:p>
          <a:endParaRPr lang="en-US"/>
        </a:p>
      </dgm:t>
    </dgm:pt>
    <dgm:pt modelId="{B76A078B-C9DC-49F2-94DB-BB0A5812AC19}" type="pres">
      <dgm:prSet presAssocID="{8BA5576C-1635-43F0-A5BB-C01E273E024C}" presName="FourNodes_3" presStyleLbl="node1" presStyleIdx="2" presStyleCnt="4">
        <dgm:presLayoutVars>
          <dgm:bulletEnabled val="1"/>
        </dgm:presLayoutVars>
      </dgm:prSet>
      <dgm:spPr/>
      <dgm:t>
        <a:bodyPr/>
        <a:lstStyle/>
        <a:p>
          <a:endParaRPr lang="en-US"/>
        </a:p>
      </dgm:t>
    </dgm:pt>
    <dgm:pt modelId="{55A754A4-8EC6-42A6-9318-734BB9DC6A4A}" type="pres">
      <dgm:prSet presAssocID="{8BA5576C-1635-43F0-A5BB-C01E273E024C}" presName="FourNodes_4" presStyleLbl="node1" presStyleIdx="3" presStyleCnt="4">
        <dgm:presLayoutVars>
          <dgm:bulletEnabled val="1"/>
        </dgm:presLayoutVars>
      </dgm:prSet>
      <dgm:spPr/>
      <dgm:t>
        <a:bodyPr/>
        <a:lstStyle/>
        <a:p>
          <a:endParaRPr lang="en-US"/>
        </a:p>
      </dgm:t>
    </dgm:pt>
    <dgm:pt modelId="{45CB5E8D-779E-4412-8E4E-2F4B00EDE4BB}" type="pres">
      <dgm:prSet presAssocID="{8BA5576C-1635-43F0-A5BB-C01E273E024C}" presName="FourConn_1-2" presStyleLbl="fgAccFollowNode1" presStyleIdx="0" presStyleCnt="3">
        <dgm:presLayoutVars>
          <dgm:bulletEnabled val="1"/>
        </dgm:presLayoutVars>
      </dgm:prSet>
      <dgm:spPr/>
      <dgm:t>
        <a:bodyPr/>
        <a:lstStyle/>
        <a:p>
          <a:endParaRPr lang="en-US"/>
        </a:p>
      </dgm:t>
    </dgm:pt>
    <dgm:pt modelId="{25D13BFB-CD4E-454A-B57E-23E6BC5812EB}" type="pres">
      <dgm:prSet presAssocID="{8BA5576C-1635-43F0-A5BB-C01E273E024C}" presName="FourConn_2-3" presStyleLbl="fgAccFollowNode1" presStyleIdx="1" presStyleCnt="3">
        <dgm:presLayoutVars>
          <dgm:bulletEnabled val="1"/>
        </dgm:presLayoutVars>
      </dgm:prSet>
      <dgm:spPr/>
      <dgm:t>
        <a:bodyPr/>
        <a:lstStyle/>
        <a:p>
          <a:endParaRPr lang="en-US"/>
        </a:p>
      </dgm:t>
    </dgm:pt>
    <dgm:pt modelId="{79F8AE1F-2A15-4970-8E67-08892FD1FBEE}" type="pres">
      <dgm:prSet presAssocID="{8BA5576C-1635-43F0-A5BB-C01E273E024C}" presName="FourConn_3-4" presStyleLbl="fgAccFollowNode1" presStyleIdx="2" presStyleCnt="3">
        <dgm:presLayoutVars>
          <dgm:bulletEnabled val="1"/>
        </dgm:presLayoutVars>
      </dgm:prSet>
      <dgm:spPr/>
      <dgm:t>
        <a:bodyPr/>
        <a:lstStyle/>
        <a:p>
          <a:endParaRPr lang="en-US"/>
        </a:p>
      </dgm:t>
    </dgm:pt>
    <dgm:pt modelId="{D3C2B07A-8B54-468C-9236-0177CC2CAEE5}" type="pres">
      <dgm:prSet presAssocID="{8BA5576C-1635-43F0-A5BB-C01E273E024C}" presName="FourNodes_1_text" presStyleLbl="node1" presStyleIdx="3" presStyleCnt="4">
        <dgm:presLayoutVars>
          <dgm:bulletEnabled val="1"/>
        </dgm:presLayoutVars>
      </dgm:prSet>
      <dgm:spPr/>
      <dgm:t>
        <a:bodyPr/>
        <a:lstStyle/>
        <a:p>
          <a:endParaRPr lang="en-US"/>
        </a:p>
      </dgm:t>
    </dgm:pt>
    <dgm:pt modelId="{D75A09C3-BE10-4A2E-83B0-A84E4B940FC0}" type="pres">
      <dgm:prSet presAssocID="{8BA5576C-1635-43F0-A5BB-C01E273E024C}" presName="FourNodes_2_text" presStyleLbl="node1" presStyleIdx="3" presStyleCnt="4">
        <dgm:presLayoutVars>
          <dgm:bulletEnabled val="1"/>
        </dgm:presLayoutVars>
      </dgm:prSet>
      <dgm:spPr/>
      <dgm:t>
        <a:bodyPr/>
        <a:lstStyle/>
        <a:p>
          <a:endParaRPr lang="en-US"/>
        </a:p>
      </dgm:t>
    </dgm:pt>
    <dgm:pt modelId="{E7CE0E28-5999-4264-B9CC-84A986DC17D5}" type="pres">
      <dgm:prSet presAssocID="{8BA5576C-1635-43F0-A5BB-C01E273E024C}" presName="FourNodes_3_text" presStyleLbl="node1" presStyleIdx="3" presStyleCnt="4">
        <dgm:presLayoutVars>
          <dgm:bulletEnabled val="1"/>
        </dgm:presLayoutVars>
      </dgm:prSet>
      <dgm:spPr/>
      <dgm:t>
        <a:bodyPr/>
        <a:lstStyle/>
        <a:p>
          <a:endParaRPr lang="en-US"/>
        </a:p>
      </dgm:t>
    </dgm:pt>
    <dgm:pt modelId="{6BC42C6E-9101-4CA7-AA70-FE8C168F68A2}" type="pres">
      <dgm:prSet presAssocID="{8BA5576C-1635-43F0-A5BB-C01E273E024C}" presName="FourNodes_4_text" presStyleLbl="node1" presStyleIdx="3" presStyleCnt="4">
        <dgm:presLayoutVars>
          <dgm:bulletEnabled val="1"/>
        </dgm:presLayoutVars>
      </dgm:prSet>
      <dgm:spPr/>
      <dgm:t>
        <a:bodyPr/>
        <a:lstStyle/>
        <a:p>
          <a:endParaRPr lang="en-US"/>
        </a:p>
      </dgm:t>
    </dgm:pt>
  </dgm:ptLst>
  <dgm:cxnLst>
    <dgm:cxn modelId="{24321338-370C-4D19-971C-DDDD75998554}" srcId="{8BA5576C-1635-43F0-A5BB-C01E273E024C}" destId="{ECE669C8-9989-45BE-840F-611F2EC15F94}" srcOrd="0" destOrd="0" parTransId="{A707EB14-A40E-4309-BBA2-FC3E194B690A}" sibTransId="{E67460D4-3FCD-40CE-BF82-655E424964CD}"/>
    <dgm:cxn modelId="{8C12FA26-229A-487E-B50F-119488AE5060}" type="presOf" srcId="{ECE669C8-9989-45BE-840F-611F2EC15F94}" destId="{B373ABC7-94A8-470A-B814-79970BB1EF12}" srcOrd="0" destOrd="0" presId="urn:microsoft.com/office/officeart/2005/8/layout/vProcess5"/>
    <dgm:cxn modelId="{F8297C91-91B6-47DC-AAFC-29BF2C0D3D2B}" type="presOf" srcId="{E67460D4-3FCD-40CE-BF82-655E424964CD}" destId="{45CB5E8D-779E-4412-8E4E-2F4B00EDE4BB}" srcOrd="0" destOrd="0" presId="urn:microsoft.com/office/officeart/2005/8/layout/vProcess5"/>
    <dgm:cxn modelId="{00B51783-BCDC-4844-9BAE-7FBA17C2213B}" srcId="{8BA5576C-1635-43F0-A5BB-C01E273E024C}" destId="{EE9A4D9A-C1C7-413D-8F63-1C53D7E7D708}" srcOrd="1" destOrd="0" parTransId="{B773CD37-BE64-4607-B9F0-A485389FB620}" sibTransId="{75545D2C-23A7-4E7F-85E1-3A8A6315C0DF}"/>
    <dgm:cxn modelId="{184D2177-60F3-478D-9812-2BF20A0F0E31}" type="presOf" srcId="{65E5D85F-D9E9-4EF7-95BE-6E677045281D}" destId="{E7CE0E28-5999-4264-B9CC-84A986DC17D5}" srcOrd="1" destOrd="0" presId="urn:microsoft.com/office/officeart/2005/8/layout/vProcess5"/>
    <dgm:cxn modelId="{07153B86-3C2C-4BA2-8457-4D0C6BEDB4C8}" srcId="{8BA5576C-1635-43F0-A5BB-C01E273E024C}" destId="{AEAD46DC-E5AB-4869-897A-C2ED8A4DCBD9}" srcOrd="3" destOrd="0" parTransId="{088F7FD2-5553-47A1-9CAD-E92089535A86}" sibTransId="{268AE501-4661-4C45-A830-10EC075A67FC}"/>
    <dgm:cxn modelId="{06DE5B6C-90B9-4DD5-A74F-AF4A553EA3C2}" srcId="{8BA5576C-1635-43F0-A5BB-C01E273E024C}" destId="{65E5D85F-D9E9-4EF7-95BE-6E677045281D}" srcOrd="2" destOrd="0" parTransId="{D05F0FA2-5E22-4AE9-AC1A-604890C30D8E}" sibTransId="{0E6180B5-100B-4F7F-9317-66E2A533391C}"/>
    <dgm:cxn modelId="{31104A87-3618-4F19-8D0C-0AF009AF54A3}" type="presOf" srcId="{AEAD46DC-E5AB-4869-897A-C2ED8A4DCBD9}" destId="{55A754A4-8EC6-42A6-9318-734BB9DC6A4A}" srcOrd="0" destOrd="0" presId="urn:microsoft.com/office/officeart/2005/8/layout/vProcess5"/>
    <dgm:cxn modelId="{2C03F80B-51C3-4374-B845-1EB1A097B72C}" type="presOf" srcId="{EE9A4D9A-C1C7-413D-8F63-1C53D7E7D708}" destId="{EFD4D770-9464-4E94-A913-699151D8AB07}" srcOrd="0" destOrd="0" presId="urn:microsoft.com/office/officeart/2005/8/layout/vProcess5"/>
    <dgm:cxn modelId="{B9D7A26F-4C91-43E1-818A-067034CFBA7F}" type="presOf" srcId="{8BA5576C-1635-43F0-A5BB-C01E273E024C}" destId="{B93D606A-7763-4BCD-B4E4-FC95731CB01B}" srcOrd="0" destOrd="0" presId="urn:microsoft.com/office/officeart/2005/8/layout/vProcess5"/>
    <dgm:cxn modelId="{350CBCA8-4F78-456C-9053-34B3F79DE3EB}" type="presOf" srcId="{75545D2C-23A7-4E7F-85E1-3A8A6315C0DF}" destId="{25D13BFB-CD4E-454A-B57E-23E6BC5812EB}" srcOrd="0" destOrd="0" presId="urn:microsoft.com/office/officeart/2005/8/layout/vProcess5"/>
    <dgm:cxn modelId="{EBC6F671-DA12-4FFE-8B5C-12BD13FCA340}" type="presOf" srcId="{0E6180B5-100B-4F7F-9317-66E2A533391C}" destId="{79F8AE1F-2A15-4970-8E67-08892FD1FBEE}" srcOrd="0" destOrd="0" presId="urn:microsoft.com/office/officeart/2005/8/layout/vProcess5"/>
    <dgm:cxn modelId="{B19621BF-DC2D-4079-A156-6C01616A6149}" type="presOf" srcId="{ECE669C8-9989-45BE-840F-611F2EC15F94}" destId="{D3C2B07A-8B54-468C-9236-0177CC2CAEE5}" srcOrd="1" destOrd="0" presId="urn:microsoft.com/office/officeart/2005/8/layout/vProcess5"/>
    <dgm:cxn modelId="{71F03045-270B-4DAE-B00F-EF358DA6DA86}" type="presOf" srcId="{EE9A4D9A-C1C7-413D-8F63-1C53D7E7D708}" destId="{D75A09C3-BE10-4A2E-83B0-A84E4B940FC0}" srcOrd="1" destOrd="0" presId="urn:microsoft.com/office/officeart/2005/8/layout/vProcess5"/>
    <dgm:cxn modelId="{2A5DC55E-82ED-41AE-B67E-C082F15F5A4D}" type="presOf" srcId="{65E5D85F-D9E9-4EF7-95BE-6E677045281D}" destId="{B76A078B-C9DC-49F2-94DB-BB0A5812AC19}" srcOrd="0" destOrd="0" presId="urn:microsoft.com/office/officeart/2005/8/layout/vProcess5"/>
    <dgm:cxn modelId="{76700240-5041-4EF9-A35E-8B84B68ECE35}" type="presOf" srcId="{AEAD46DC-E5AB-4869-897A-C2ED8A4DCBD9}" destId="{6BC42C6E-9101-4CA7-AA70-FE8C168F68A2}" srcOrd="1" destOrd="0" presId="urn:microsoft.com/office/officeart/2005/8/layout/vProcess5"/>
    <dgm:cxn modelId="{8C56FDD0-2AAE-43D9-A83A-8A1450C4DF77}" type="presParOf" srcId="{B93D606A-7763-4BCD-B4E4-FC95731CB01B}" destId="{69D26EB9-4EE5-4949-9919-472F9507BA1F}" srcOrd="0" destOrd="0" presId="urn:microsoft.com/office/officeart/2005/8/layout/vProcess5"/>
    <dgm:cxn modelId="{73ADDA82-F594-4BC8-B563-44662AF1E574}" type="presParOf" srcId="{B93D606A-7763-4BCD-B4E4-FC95731CB01B}" destId="{B373ABC7-94A8-470A-B814-79970BB1EF12}" srcOrd="1" destOrd="0" presId="urn:microsoft.com/office/officeart/2005/8/layout/vProcess5"/>
    <dgm:cxn modelId="{C1829065-AA0B-41C9-9C74-6198BB9B08B6}" type="presParOf" srcId="{B93D606A-7763-4BCD-B4E4-FC95731CB01B}" destId="{EFD4D770-9464-4E94-A913-699151D8AB07}" srcOrd="2" destOrd="0" presId="urn:microsoft.com/office/officeart/2005/8/layout/vProcess5"/>
    <dgm:cxn modelId="{8EE2229C-ED56-4DAE-93E9-D68F1BFA1677}" type="presParOf" srcId="{B93D606A-7763-4BCD-B4E4-FC95731CB01B}" destId="{B76A078B-C9DC-49F2-94DB-BB0A5812AC19}" srcOrd="3" destOrd="0" presId="urn:microsoft.com/office/officeart/2005/8/layout/vProcess5"/>
    <dgm:cxn modelId="{1FEC5111-3517-4DE4-9344-6F982623E7A5}" type="presParOf" srcId="{B93D606A-7763-4BCD-B4E4-FC95731CB01B}" destId="{55A754A4-8EC6-42A6-9318-734BB9DC6A4A}" srcOrd="4" destOrd="0" presId="urn:microsoft.com/office/officeart/2005/8/layout/vProcess5"/>
    <dgm:cxn modelId="{CB55A818-3FB1-4710-9F47-553C7379F9AF}" type="presParOf" srcId="{B93D606A-7763-4BCD-B4E4-FC95731CB01B}" destId="{45CB5E8D-779E-4412-8E4E-2F4B00EDE4BB}" srcOrd="5" destOrd="0" presId="urn:microsoft.com/office/officeart/2005/8/layout/vProcess5"/>
    <dgm:cxn modelId="{220B58A3-913C-4235-B5F8-094F24074720}" type="presParOf" srcId="{B93D606A-7763-4BCD-B4E4-FC95731CB01B}" destId="{25D13BFB-CD4E-454A-B57E-23E6BC5812EB}" srcOrd="6" destOrd="0" presId="urn:microsoft.com/office/officeart/2005/8/layout/vProcess5"/>
    <dgm:cxn modelId="{023AE538-0476-4323-9FCD-BAD6E13C39EA}" type="presParOf" srcId="{B93D606A-7763-4BCD-B4E4-FC95731CB01B}" destId="{79F8AE1F-2A15-4970-8E67-08892FD1FBEE}" srcOrd="7" destOrd="0" presId="urn:microsoft.com/office/officeart/2005/8/layout/vProcess5"/>
    <dgm:cxn modelId="{15140408-D125-4813-9A53-0E0B42C62C8E}" type="presParOf" srcId="{B93D606A-7763-4BCD-B4E4-FC95731CB01B}" destId="{D3C2B07A-8B54-468C-9236-0177CC2CAEE5}" srcOrd="8" destOrd="0" presId="urn:microsoft.com/office/officeart/2005/8/layout/vProcess5"/>
    <dgm:cxn modelId="{87F660E8-F4C1-4CDB-82FF-025E3380B8EC}" type="presParOf" srcId="{B93D606A-7763-4BCD-B4E4-FC95731CB01B}" destId="{D75A09C3-BE10-4A2E-83B0-A84E4B940FC0}" srcOrd="9" destOrd="0" presId="urn:microsoft.com/office/officeart/2005/8/layout/vProcess5"/>
    <dgm:cxn modelId="{F3EF5699-DE09-43EF-909F-F19C19BDCFF5}" type="presParOf" srcId="{B93D606A-7763-4BCD-B4E4-FC95731CB01B}" destId="{E7CE0E28-5999-4264-B9CC-84A986DC17D5}" srcOrd="10" destOrd="0" presId="urn:microsoft.com/office/officeart/2005/8/layout/vProcess5"/>
    <dgm:cxn modelId="{FA676E73-3D9E-492A-A349-2FC9F0B9A597}" type="presParOf" srcId="{B93D606A-7763-4BCD-B4E4-FC95731CB01B}" destId="{6BC42C6E-9101-4CA7-AA70-FE8C168F68A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10C56-0334-4EF6-81C5-BE8985D06393}">
      <dsp:nvSpPr>
        <dsp:cNvPr id="0" name=""/>
        <dsp:cNvSpPr/>
      </dsp:nvSpPr>
      <dsp:spPr>
        <a:xfrm>
          <a:off x="49920" y="0"/>
          <a:ext cx="939514" cy="4869544"/>
        </a:xfrm>
        <a:prstGeom prst="roundRect">
          <a:avLst>
            <a:gd name="adj" fmla="val 10000"/>
          </a:avLst>
        </a:prstGeom>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rPr>
            <a:t>ePAP</a:t>
          </a:r>
          <a:r>
            <a:rPr lang="en-US" sz="1200" b="0" kern="1200" dirty="0" smtClean="0">
              <a:solidFill>
                <a:schemeClr val="tx1"/>
              </a:solidFill>
            </a:rPr>
            <a:t/>
          </a:r>
          <a:br>
            <a:rPr lang="en-US" sz="1200" b="0" kern="1200" dirty="0" smtClean="0">
              <a:solidFill>
                <a:schemeClr val="tx1"/>
              </a:solidFill>
            </a:rPr>
          </a:br>
          <a:r>
            <a:rPr lang="en-US" sz="1200" b="0" i="1" kern="1200" dirty="0" smtClean="0">
              <a:solidFill>
                <a:schemeClr val="tx1"/>
              </a:solidFill>
            </a:rPr>
            <a:t>ePrescribing Accreditation Programs</a:t>
          </a:r>
          <a:endParaRPr lang="en-US" sz="1200" b="0" i="1" kern="1200" dirty="0">
            <a:solidFill>
              <a:schemeClr val="tx1"/>
            </a:solidFill>
          </a:endParaRPr>
        </a:p>
      </dsp:txBody>
      <dsp:txXfrm>
        <a:off x="49920" y="1947817"/>
        <a:ext cx="939514" cy="1947817"/>
      </dsp:txXfrm>
    </dsp:sp>
    <dsp:sp modelId="{72813997-BB81-458F-8AC8-786BC83767A7}">
      <dsp:nvSpPr>
        <dsp:cNvPr id="0" name=""/>
        <dsp:cNvSpPr/>
      </dsp:nvSpPr>
      <dsp:spPr>
        <a:xfrm>
          <a:off x="237934" y="643215"/>
          <a:ext cx="462882" cy="919472"/>
        </a:xfrm>
        <a:prstGeom prst="round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743E1F-8418-4BFE-923B-D43A58899F8F}">
      <dsp:nvSpPr>
        <dsp:cNvPr id="0" name=""/>
        <dsp:cNvSpPr/>
      </dsp:nvSpPr>
      <dsp:spPr>
        <a:xfrm>
          <a:off x="970542" y="0"/>
          <a:ext cx="939514" cy="4869544"/>
        </a:xfrm>
        <a:prstGeom prst="roundRect">
          <a:avLst>
            <a:gd name="adj" fmla="val 10000"/>
          </a:avLst>
        </a:prstGeom>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rPr>
            <a:t>ACOAP</a:t>
          </a:r>
          <a:r>
            <a:rPr lang="en-US" sz="1200" b="0" kern="1200" dirty="0" smtClean="0">
              <a:solidFill>
                <a:schemeClr val="tx1"/>
              </a:solidFill>
            </a:rPr>
            <a:t/>
          </a:r>
          <a:br>
            <a:rPr lang="en-US" sz="1200" b="0" kern="1200" dirty="0" smtClean="0">
              <a:solidFill>
                <a:schemeClr val="tx1"/>
              </a:solidFill>
            </a:rPr>
          </a:br>
          <a:r>
            <a:rPr lang="en-US" sz="1200" b="0" i="1" kern="1200" dirty="0" smtClean="0">
              <a:solidFill>
                <a:schemeClr val="tx1"/>
              </a:solidFill>
            </a:rPr>
            <a:t>Accountable Care Organization Accreditation Program</a:t>
          </a:r>
          <a:endParaRPr lang="en-US" sz="1200" b="0" i="1" kern="1200" dirty="0">
            <a:solidFill>
              <a:schemeClr val="tx1"/>
            </a:solidFill>
          </a:endParaRPr>
        </a:p>
      </dsp:txBody>
      <dsp:txXfrm>
        <a:off x="970542" y="1947817"/>
        <a:ext cx="939514" cy="1947817"/>
      </dsp:txXfrm>
    </dsp:sp>
    <dsp:sp modelId="{3246F3B0-B9B2-4677-A311-887F6C356A58}">
      <dsp:nvSpPr>
        <dsp:cNvPr id="0" name=""/>
        <dsp:cNvSpPr/>
      </dsp:nvSpPr>
      <dsp:spPr>
        <a:xfrm>
          <a:off x="1233100" y="654120"/>
          <a:ext cx="414397" cy="897662"/>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0288AA-4115-446D-830A-AB88885FA5B1}">
      <dsp:nvSpPr>
        <dsp:cNvPr id="0" name=""/>
        <dsp:cNvSpPr/>
      </dsp:nvSpPr>
      <dsp:spPr>
        <a:xfrm>
          <a:off x="1938242" y="0"/>
          <a:ext cx="939514" cy="4869544"/>
        </a:xfrm>
        <a:prstGeom prst="roundRect">
          <a:avLst>
            <a:gd name="adj" fmla="val 10000"/>
          </a:avLst>
        </a:prstGeom>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rPr>
            <a:t>PMSAP</a:t>
          </a:r>
          <a:r>
            <a:rPr lang="en-US" sz="1200" b="0" kern="1200" dirty="0" smtClean="0">
              <a:solidFill>
                <a:schemeClr val="tx1"/>
              </a:solidFill>
            </a:rPr>
            <a:t/>
          </a:r>
          <a:br>
            <a:rPr lang="en-US" sz="1200" b="0" kern="1200" dirty="0" smtClean="0">
              <a:solidFill>
                <a:schemeClr val="tx1"/>
              </a:solidFill>
            </a:rPr>
          </a:br>
          <a:r>
            <a:rPr lang="en-US" sz="1200" b="0" i="1" kern="1200" dirty="0" smtClean="0">
              <a:solidFill>
                <a:schemeClr val="tx1"/>
              </a:solidFill>
            </a:rPr>
            <a:t>Practice Management Systems Accreditation Program</a:t>
          </a:r>
          <a:endParaRPr lang="en-US" sz="1200" b="0" i="1" kern="1200" dirty="0">
            <a:solidFill>
              <a:schemeClr val="tx1"/>
            </a:solidFill>
          </a:endParaRPr>
        </a:p>
      </dsp:txBody>
      <dsp:txXfrm>
        <a:off x="1938242" y="1947817"/>
        <a:ext cx="939514" cy="1947817"/>
      </dsp:txXfrm>
    </dsp:sp>
    <dsp:sp modelId="{C441D2D6-8671-43D1-A59B-59DF809BD890}">
      <dsp:nvSpPr>
        <dsp:cNvPr id="0" name=""/>
        <dsp:cNvSpPr/>
      </dsp:nvSpPr>
      <dsp:spPr>
        <a:xfrm>
          <a:off x="2194980" y="654120"/>
          <a:ext cx="426037" cy="897662"/>
        </a:xfrm>
        <a:prstGeom prst="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C1562D-2D45-4CE3-8CE2-891BA44EAE28}">
      <dsp:nvSpPr>
        <dsp:cNvPr id="0" name=""/>
        <dsp:cNvSpPr/>
      </dsp:nvSpPr>
      <dsp:spPr>
        <a:xfrm>
          <a:off x="2905942" y="0"/>
          <a:ext cx="939514" cy="4869544"/>
        </a:xfrm>
        <a:prstGeom prst="roundRect">
          <a:avLst>
            <a:gd name="adj" fmla="val 10000"/>
          </a:avLst>
        </a:prstGeom>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rPr>
            <a:t>MSOAP</a:t>
          </a:r>
          <a:r>
            <a:rPr lang="en-US" sz="1200" b="0" kern="1200" dirty="0" smtClean="0">
              <a:solidFill>
                <a:schemeClr val="tx1"/>
              </a:solidFill>
            </a:rPr>
            <a:t/>
          </a:r>
          <a:br>
            <a:rPr lang="en-US" sz="1200" b="0" kern="1200" dirty="0" smtClean="0">
              <a:solidFill>
                <a:schemeClr val="tx1"/>
              </a:solidFill>
            </a:rPr>
          </a:br>
          <a:r>
            <a:rPr lang="en-US" sz="1200" b="0" i="1" kern="1200" dirty="0" smtClean="0">
              <a:solidFill>
                <a:schemeClr val="tx1"/>
              </a:solidFill>
            </a:rPr>
            <a:t>Management Service Organization Accreditation Program</a:t>
          </a:r>
          <a:endParaRPr lang="en-US" sz="1200" b="0" i="1" kern="1200" dirty="0">
            <a:solidFill>
              <a:schemeClr val="tx1"/>
            </a:solidFill>
          </a:endParaRPr>
        </a:p>
      </dsp:txBody>
      <dsp:txXfrm>
        <a:off x="2905942" y="1947817"/>
        <a:ext cx="939514" cy="1947817"/>
      </dsp:txXfrm>
    </dsp:sp>
    <dsp:sp modelId="{120F8940-DA02-406A-B071-A38B9E205380}">
      <dsp:nvSpPr>
        <dsp:cNvPr id="0" name=""/>
        <dsp:cNvSpPr/>
      </dsp:nvSpPr>
      <dsp:spPr>
        <a:xfrm>
          <a:off x="3156861" y="654120"/>
          <a:ext cx="437677" cy="897662"/>
        </a:xfrm>
        <a:prstGeom prst="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00DBE1-49C5-4B77-86E5-95030B191503}">
      <dsp:nvSpPr>
        <dsp:cNvPr id="0" name=""/>
        <dsp:cNvSpPr/>
      </dsp:nvSpPr>
      <dsp:spPr>
        <a:xfrm>
          <a:off x="3873642" y="0"/>
          <a:ext cx="939514" cy="4869544"/>
        </a:xfrm>
        <a:prstGeom prst="roundRect">
          <a:avLst>
            <a:gd name="adj" fmla="val 10000"/>
          </a:avLst>
        </a:prstGeom>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rPr>
            <a:t>FSAP</a:t>
          </a:r>
          <a:r>
            <a:rPr lang="en-US" sz="1200" b="0" kern="1200" dirty="0" smtClean="0">
              <a:solidFill>
                <a:schemeClr val="tx1"/>
              </a:solidFill>
            </a:rPr>
            <a:t/>
          </a:r>
          <a:br>
            <a:rPr lang="en-US" sz="1200" b="0" kern="1200" dirty="0" smtClean="0">
              <a:solidFill>
                <a:schemeClr val="tx1"/>
              </a:solidFill>
            </a:rPr>
          </a:br>
          <a:r>
            <a:rPr lang="en-US" sz="1200" b="0" i="1" kern="1200" dirty="0" smtClean="0">
              <a:solidFill>
                <a:schemeClr val="tx1"/>
              </a:solidFill>
            </a:rPr>
            <a:t>Financial Services Accreditation Programs</a:t>
          </a:r>
          <a:endParaRPr lang="en-US" sz="1200" b="0" i="1" kern="1200" dirty="0">
            <a:solidFill>
              <a:schemeClr val="tx1"/>
            </a:solidFill>
          </a:endParaRPr>
        </a:p>
      </dsp:txBody>
      <dsp:txXfrm>
        <a:off x="3873642" y="1947817"/>
        <a:ext cx="939514" cy="1947817"/>
      </dsp:txXfrm>
    </dsp:sp>
    <dsp:sp modelId="{E255E30D-EA9D-4FB8-8D52-EC3AEBB0E638}">
      <dsp:nvSpPr>
        <dsp:cNvPr id="0" name=""/>
        <dsp:cNvSpPr/>
      </dsp:nvSpPr>
      <dsp:spPr>
        <a:xfrm>
          <a:off x="4111958" y="643215"/>
          <a:ext cx="462882" cy="919472"/>
        </a:xfrm>
        <a:prstGeom prst="roundRect">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94C628-A402-4E41-B8B9-185C1B5597A6}">
      <dsp:nvSpPr>
        <dsp:cNvPr id="0" name=""/>
        <dsp:cNvSpPr/>
      </dsp:nvSpPr>
      <dsp:spPr>
        <a:xfrm>
          <a:off x="4841342" y="0"/>
          <a:ext cx="939514" cy="4869544"/>
        </a:xfrm>
        <a:prstGeom prst="roundRect">
          <a:avLst>
            <a:gd name="adj" fmla="val 10000"/>
          </a:avLst>
        </a:prstGeom>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rPr>
            <a:t>HIEAP</a:t>
          </a:r>
          <a:r>
            <a:rPr lang="en-US" sz="1200" b="0" kern="1200" dirty="0" smtClean="0">
              <a:solidFill>
                <a:schemeClr val="tx1"/>
              </a:solidFill>
            </a:rPr>
            <a:t/>
          </a:r>
          <a:br>
            <a:rPr lang="en-US" sz="1200" b="0" kern="1200" dirty="0" smtClean="0">
              <a:solidFill>
                <a:schemeClr val="tx1"/>
              </a:solidFill>
            </a:rPr>
          </a:br>
          <a:r>
            <a:rPr lang="en-US" sz="1200" b="0" i="1" kern="1200" dirty="0" smtClean="0">
              <a:solidFill>
                <a:schemeClr val="tx1"/>
              </a:solidFill>
            </a:rPr>
            <a:t>Health Information Exchange Accreditation Program </a:t>
          </a:r>
          <a:endParaRPr lang="en-US" sz="1200" b="0" i="1" kern="1200" dirty="0">
            <a:solidFill>
              <a:schemeClr val="tx1"/>
            </a:solidFill>
          </a:endParaRPr>
        </a:p>
      </dsp:txBody>
      <dsp:txXfrm>
        <a:off x="4841342" y="1947817"/>
        <a:ext cx="939514" cy="1947817"/>
      </dsp:txXfrm>
    </dsp:sp>
    <dsp:sp modelId="{04679FD6-4CFC-4B36-BBE2-6CE9B5618716}">
      <dsp:nvSpPr>
        <dsp:cNvPr id="0" name=""/>
        <dsp:cNvSpPr/>
      </dsp:nvSpPr>
      <dsp:spPr>
        <a:xfrm>
          <a:off x="5079659" y="643215"/>
          <a:ext cx="462882" cy="919472"/>
        </a:xfrm>
        <a:prstGeom prst="roundRect">
          <a:avLst/>
        </a:prstGeom>
        <a:blipFill rotWithShape="0">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96DF7A-B7D9-4842-87F7-922C4C2742C1}">
      <dsp:nvSpPr>
        <dsp:cNvPr id="0" name=""/>
        <dsp:cNvSpPr/>
      </dsp:nvSpPr>
      <dsp:spPr>
        <a:xfrm>
          <a:off x="5809043" y="0"/>
          <a:ext cx="939514" cy="4869544"/>
        </a:xfrm>
        <a:prstGeom prst="roundRect">
          <a:avLst>
            <a:gd name="adj" fmla="val 10000"/>
          </a:avLst>
        </a:prstGeom>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rPr>
            <a:t>HNAP</a:t>
          </a:r>
          <a:r>
            <a:rPr lang="en-US" sz="1200" b="0" kern="1200" dirty="0" smtClean="0">
              <a:solidFill>
                <a:schemeClr val="tx1"/>
              </a:solidFill>
            </a:rPr>
            <a:t/>
          </a:r>
          <a:br>
            <a:rPr lang="en-US" sz="1200" b="0" kern="1200" dirty="0" smtClean="0">
              <a:solidFill>
                <a:schemeClr val="tx1"/>
              </a:solidFill>
            </a:rPr>
          </a:br>
          <a:r>
            <a:rPr lang="en-US" sz="1200" b="0" i="1" kern="1200" dirty="0" smtClean="0">
              <a:solidFill>
                <a:schemeClr val="tx1"/>
              </a:solidFill>
            </a:rPr>
            <a:t>Healthcare Network Accreditation Programs</a:t>
          </a:r>
          <a:endParaRPr lang="en-US" sz="1200" b="0" i="1" kern="1200" dirty="0">
            <a:solidFill>
              <a:schemeClr val="tx1"/>
            </a:solidFill>
          </a:endParaRPr>
        </a:p>
      </dsp:txBody>
      <dsp:txXfrm>
        <a:off x="5809043" y="1947817"/>
        <a:ext cx="939514" cy="1947817"/>
      </dsp:txXfrm>
    </dsp:sp>
    <dsp:sp modelId="{FBD049D4-962F-4AE2-90C4-8B0185CC5824}">
      <dsp:nvSpPr>
        <dsp:cNvPr id="0" name=""/>
        <dsp:cNvSpPr/>
      </dsp:nvSpPr>
      <dsp:spPr>
        <a:xfrm>
          <a:off x="6047359" y="643215"/>
          <a:ext cx="462882" cy="919472"/>
        </a:xfrm>
        <a:prstGeom prst="roundRect">
          <a:avLst/>
        </a:prstGeom>
        <a:blipFill rotWithShape="0">
          <a:blip xmlns:r="http://schemas.openxmlformats.org/officeDocument/2006/relationships" r:embed="rId6"/>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E1BD82-8BB5-4C20-8B95-8F19D4185BC3}">
      <dsp:nvSpPr>
        <dsp:cNvPr id="0" name=""/>
        <dsp:cNvSpPr/>
      </dsp:nvSpPr>
      <dsp:spPr>
        <a:xfrm>
          <a:off x="6765685" y="0"/>
          <a:ext cx="939514" cy="4869544"/>
        </a:xfrm>
        <a:prstGeom prst="roundRect">
          <a:avLst>
            <a:gd name="adj" fmla="val 10000"/>
          </a:avLst>
        </a:prstGeom>
        <a:solidFill>
          <a:schemeClr val="tx2"/>
        </a:solidFill>
        <a:ln w="57150" cap="flat" cmpd="sng" algn="ctr">
          <a:solidFill>
            <a:srgbClr val="FF5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bg2"/>
              </a:solidFill>
            </a:rPr>
            <a:t>DTAAP (HISP,CA, RA)</a:t>
          </a:r>
          <a:r>
            <a:rPr lang="en-US" sz="1200" b="0" kern="1200" dirty="0" smtClean="0">
              <a:solidFill>
                <a:schemeClr val="bg2"/>
              </a:solidFill>
            </a:rPr>
            <a:t/>
          </a:r>
          <a:br>
            <a:rPr lang="en-US" sz="1200" b="0" kern="1200" dirty="0" smtClean="0">
              <a:solidFill>
                <a:schemeClr val="bg2"/>
              </a:solidFill>
            </a:rPr>
          </a:br>
          <a:r>
            <a:rPr lang="en-US" sz="1200" b="0" i="1" kern="1200" dirty="0" smtClean="0">
              <a:solidFill>
                <a:schemeClr val="bg2"/>
              </a:solidFill>
            </a:rPr>
            <a:t>Direct Trust Agent Accreditation Programs</a:t>
          </a:r>
          <a:endParaRPr lang="en-US" sz="1200" b="0" i="1" kern="1200" dirty="0">
            <a:solidFill>
              <a:schemeClr val="bg2"/>
            </a:solidFill>
          </a:endParaRPr>
        </a:p>
      </dsp:txBody>
      <dsp:txXfrm>
        <a:off x="6765685" y="1947817"/>
        <a:ext cx="939514" cy="1947817"/>
      </dsp:txXfrm>
    </dsp:sp>
    <dsp:sp modelId="{D6428632-6882-45FC-B8B6-E319D97E1251}">
      <dsp:nvSpPr>
        <dsp:cNvPr id="0" name=""/>
        <dsp:cNvSpPr/>
      </dsp:nvSpPr>
      <dsp:spPr>
        <a:xfrm>
          <a:off x="7015059" y="643215"/>
          <a:ext cx="462882" cy="919472"/>
        </a:xfrm>
        <a:prstGeom prst="round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26F2B-F770-43EE-8E43-5229342166E3}">
      <dsp:nvSpPr>
        <dsp:cNvPr id="0" name=""/>
        <dsp:cNvSpPr/>
      </dsp:nvSpPr>
      <dsp:spPr>
        <a:xfrm>
          <a:off x="7744443" y="0"/>
          <a:ext cx="939514" cy="4869544"/>
        </a:xfrm>
        <a:prstGeom prst="roundRect">
          <a:avLst>
            <a:gd name="adj" fmla="val 10000"/>
          </a:avLst>
        </a:prstGeom>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1"/>
              </a:solidFill>
            </a:rPr>
            <a:t>OSAP</a:t>
          </a:r>
          <a:r>
            <a:rPr lang="en-US" sz="1200" b="0" kern="1200" dirty="0" smtClean="0">
              <a:solidFill>
                <a:schemeClr val="tx1"/>
              </a:solidFill>
            </a:rPr>
            <a:t/>
          </a:r>
          <a:br>
            <a:rPr lang="en-US" sz="1200" b="0" kern="1200" dirty="0" smtClean="0">
              <a:solidFill>
                <a:schemeClr val="tx1"/>
              </a:solidFill>
            </a:rPr>
          </a:br>
          <a:r>
            <a:rPr lang="en-US" sz="1200" b="0" i="1" kern="1200" dirty="0" smtClean="0">
              <a:solidFill>
                <a:schemeClr val="tx1"/>
              </a:solidFill>
            </a:rPr>
            <a:t>Outsourced Services Accreditation Programs</a:t>
          </a:r>
          <a:endParaRPr lang="en-US" sz="1200" b="0" i="1" kern="1200" dirty="0">
            <a:solidFill>
              <a:schemeClr val="tx1"/>
            </a:solidFill>
          </a:endParaRPr>
        </a:p>
      </dsp:txBody>
      <dsp:txXfrm>
        <a:off x="7744443" y="1947817"/>
        <a:ext cx="939514" cy="1947817"/>
      </dsp:txXfrm>
    </dsp:sp>
    <dsp:sp modelId="{FA8A86E9-D762-49C9-8925-9D5DA39AD3E3}">
      <dsp:nvSpPr>
        <dsp:cNvPr id="0" name=""/>
        <dsp:cNvSpPr/>
      </dsp:nvSpPr>
      <dsp:spPr>
        <a:xfrm>
          <a:off x="7982759" y="643215"/>
          <a:ext cx="462882" cy="919472"/>
        </a:xfrm>
        <a:prstGeom prst="roundRect">
          <a:avLst/>
        </a:prstGeom>
        <a:blipFill rotWithShape="0">
          <a:blip xmlns:r="http://schemas.openxmlformats.org/officeDocument/2006/relationships" r:embed="rId7"/>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EF6C8-3A2E-4FD6-95C8-CF44017863C5}">
      <dsp:nvSpPr>
        <dsp:cNvPr id="0" name=""/>
        <dsp:cNvSpPr/>
      </dsp:nvSpPr>
      <dsp:spPr>
        <a:xfrm>
          <a:off x="360818" y="3895635"/>
          <a:ext cx="7991856" cy="730431"/>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ABC7-94A8-470A-B814-79970BB1EF12}">
      <dsp:nvSpPr>
        <dsp:cNvPr id="0" name=""/>
        <dsp:cNvSpPr/>
      </dsp:nvSpPr>
      <dsp:spPr>
        <a:xfrm>
          <a:off x="0" y="0"/>
          <a:ext cx="5120640" cy="8437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smtClean="0"/>
            <a:t>Gathering Documentation</a:t>
          </a:r>
          <a:endParaRPr lang="en-US" sz="2500" kern="1200" dirty="0"/>
        </a:p>
      </dsp:txBody>
      <dsp:txXfrm>
        <a:off x="24714" y="24714"/>
        <a:ext cx="4138826" cy="794360"/>
      </dsp:txXfrm>
    </dsp:sp>
    <dsp:sp modelId="{EFD4D770-9464-4E94-A913-699151D8AB07}">
      <dsp:nvSpPr>
        <dsp:cNvPr id="0" name=""/>
        <dsp:cNvSpPr/>
      </dsp:nvSpPr>
      <dsp:spPr>
        <a:xfrm>
          <a:off x="428853" y="997204"/>
          <a:ext cx="5120640" cy="8437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smtClean="0"/>
            <a:t>Verifying Documentation</a:t>
          </a:r>
          <a:endParaRPr lang="en-US" sz="2500" kern="1200" dirty="0"/>
        </a:p>
      </dsp:txBody>
      <dsp:txXfrm>
        <a:off x="453567" y="1021918"/>
        <a:ext cx="4093896" cy="794360"/>
      </dsp:txXfrm>
    </dsp:sp>
    <dsp:sp modelId="{B76A078B-C9DC-49F2-94DB-BB0A5812AC19}">
      <dsp:nvSpPr>
        <dsp:cNvPr id="0" name=""/>
        <dsp:cNvSpPr/>
      </dsp:nvSpPr>
      <dsp:spPr>
        <a:xfrm>
          <a:off x="851306" y="1994408"/>
          <a:ext cx="5120640" cy="8437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smtClean="0"/>
            <a:t>Reporting Documentation</a:t>
          </a:r>
          <a:endParaRPr lang="en-US" sz="2500" kern="1200" dirty="0"/>
        </a:p>
      </dsp:txBody>
      <dsp:txXfrm>
        <a:off x="876020" y="2019122"/>
        <a:ext cx="4100297" cy="794359"/>
      </dsp:txXfrm>
    </dsp:sp>
    <dsp:sp modelId="{55A754A4-8EC6-42A6-9318-734BB9DC6A4A}">
      <dsp:nvSpPr>
        <dsp:cNvPr id="0" name=""/>
        <dsp:cNvSpPr/>
      </dsp:nvSpPr>
      <dsp:spPr>
        <a:xfrm>
          <a:off x="1280160" y="2991612"/>
          <a:ext cx="5120640" cy="8437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smtClean="0"/>
            <a:t>Maintaining Documentation</a:t>
          </a:r>
          <a:endParaRPr lang="en-US" sz="2500" kern="1200" dirty="0"/>
        </a:p>
      </dsp:txBody>
      <dsp:txXfrm>
        <a:off x="1304874" y="3016326"/>
        <a:ext cx="4093896" cy="794359"/>
      </dsp:txXfrm>
    </dsp:sp>
    <dsp:sp modelId="{45CB5E8D-779E-4412-8E4E-2F4B00EDE4BB}">
      <dsp:nvSpPr>
        <dsp:cNvPr id="0" name=""/>
        <dsp:cNvSpPr/>
      </dsp:nvSpPr>
      <dsp:spPr>
        <a:xfrm>
          <a:off x="4572177" y="646264"/>
          <a:ext cx="548462" cy="548462"/>
        </a:xfrm>
        <a:prstGeom prst="downArrow">
          <a:avLst>
            <a:gd name="adj1" fmla="val 55000"/>
            <a:gd name="adj2" fmla="val 45000"/>
          </a:avLst>
        </a:prstGeom>
        <a:solidFill>
          <a:schemeClr val="lt1">
            <a:alpha val="90000"/>
            <a:tint val="40000"/>
            <a:hueOff val="0"/>
            <a:satOff val="0"/>
            <a:lumOff val="0"/>
            <a:alphaOff val="0"/>
          </a:schemeClr>
        </a:solidFill>
        <a:ln w="10000" cap="flat" cmpd="sng" algn="ctr">
          <a:solidFill>
            <a:schemeClr val="dk2">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bg2"/>
            </a:solidFill>
          </a:endParaRPr>
        </a:p>
      </dsp:txBody>
      <dsp:txXfrm>
        <a:off x="4695581" y="646264"/>
        <a:ext cx="301654" cy="412718"/>
      </dsp:txXfrm>
    </dsp:sp>
    <dsp:sp modelId="{25D13BFB-CD4E-454A-B57E-23E6BC5812EB}">
      <dsp:nvSpPr>
        <dsp:cNvPr id="0" name=""/>
        <dsp:cNvSpPr/>
      </dsp:nvSpPr>
      <dsp:spPr>
        <a:xfrm>
          <a:off x="5001031" y="1643468"/>
          <a:ext cx="548462" cy="548462"/>
        </a:xfrm>
        <a:prstGeom prst="downArrow">
          <a:avLst>
            <a:gd name="adj1" fmla="val 55000"/>
            <a:gd name="adj2" fmla="val 45000"/>
          </a:avLst>
        </a:prstGeom>
        <a:solidFill>
          <a:schemeClr val="lt1">
            <a:alpha val="90000"/>
            <a:tint val="40000"/>
            <a:hueOff val="0"/>
            <a:satOff val="0"/>
            <a:lumOff val="0"/>
            <a:alphaOff val="0"/>
          </a:schemeClr>
        </a:solidFill>
        <a:ln w="10000" cap="flat" cmpd="sng" algn="ctr">
          <a:solidFill>
            <a:schemeClr val="dk2">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bg2"/>
            </a:solidFill>
          </a:endParaRPr>
        </a:p>
      </dsp:txBody>
      <dsp:txXfrm>
        <a:off x="5124435" y="1643468"/>
        <a:ext cx="301654" cy="412718"/>
      </dsp:txXfrm>
    </dsp:sp>
    <dsp:sp modelId="{79F8AE1F-2A15-4970-8E67-08892FD1FBEE}">
      <dsp:nvSpPr>
        <dsp:cNvPr id="0" name=""/>
        <dsp:cNvSpPr/>
      </dsp:nvSpPr>
      <dsp:spPr>
        <a:xfrm>
          <a:off x="5423484" y="2640672"/>
          <a:ext cx="548462" cy="548462"/>
        </a:xfrm>
        <a:prstGeom prst="downArrow">
          <a:avLst>
            <a:gd name="adj1" fmla="val 55000"/>
            <a:gd name="adj2" fmla="val 45000"/>
          </a:avLst>
        </a:prstGeom>
        <a:solidFill>
          <a:schemeClr val="lt1">
            <a:alpha val="90000"/>
            <a:tint val="40000"/>
            <a:hueOff val="0"/>
            <a:satOff val="0"/>
            <a:lumOff val="0"/>
            <a:alphaOff val="0"/>
          </a:schemeClr>
        </a:solidFill>
        <a:ln w="10000" cap="flat" cmpd="sng" algn="ctr">
          <a:solidFill>
            <a:schemeClr val="dk2">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bg2"/>
            </a:solidFill>
          </a:endParaRPr>
        </a:p>
      </dsp:txBody>
      <dsp:txXfrm>
        <a:off x="5546888" y="2640672"/>
        <a:ext cx="301654" cy="412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ABC7-94A8-470A-B814-79970BB1EF12}">
      <dsp:nvSpPr>
        <dsp:cNvPr id="0" name=""/>
        <dsp:cNvSpPr/>
      </dsp:nvSpPr>
      <dsp:spPr>
        <a:xfrm>
          <a:off x="0" y="0"/>
          <a:ext cx="5120640" cy="8437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smtClean="0"/>
            <a:t>Gathering Documentation</a:t>
          </a:r>
          <a:endParaRPr lang="en-US" sz="2500" kern="1200" dirty="0"/>
        </a:p>
      </dsp:txBody>
      <dsp:txXfrm>
        <a:off x="24714" y="24714"/>
        <a:ext cx="4138826" cy="794360"/>
      </dsp:txXfrm>
    </dsp:sp>
    <dsp:sp modelId="{EFD4D770-9464-4E94-A913-699151D8AB07}">
      <dsp:nvSpPr>
        <dsp:cNvPr id="0" name=""/>
        <dsp:cNvSpPr/>
      </dsp:nvSpPr>
      <dsp:spPr>
        <a:xfrm>
          <a:off x="428853" y="997204"/>
          <a:ext cx="5120640" cy="8437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smtClean="0"/>
            <a:t>Verifying Documentation</a:t>
          </a:r>
          <a:endParaRPr lang="en-US" sz="2500" kern="1200" dirty="0"/>
        </a:p>
      </dsp:txBody>
      <dsp:txXfrm>
        <a:off x="453567" y="1021918"/>
        <a:ext cx="4093896" cy="794360"/>
      </dsp:txXfrm>
    </dsp:sp>
    <dsp:sp modelId="{B76A078B-C9DC-49F2-94DB-BB0A5812AC19}">
      <dsp:nvSpPr>
        <dsp:cNvPr id="0" name=""/>
        <dsp:cNvSpPr/>
      </dsp:nvSpPr>
      <dsp:spPr>
        <a:xfrm>
          <a:off x="851306" y="1994408"/>
          <a:ext cx="5120640" cy="8437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smtClean="0"/>
            <a:t>Reporting Documentation</a:t>
          </a:r>
          <a:endParaRPr lang="en-US" sz="2500" kern="1200" dirty="0"/>
        </a:p>
      </dsp:txBody>
      <dsp:txXfrm>
        <a:off x="876020" y="2019122"/>
        <a:ext cx="4100297" cy="794359"/>
      </dsp:txXfrm>
    </dsp:sp>
    <dsp:sp modelId="{55A754A4-8EC6-42A6-9318-734BB9DC6A4A}">
      <dsp:nvSpPr>
        <dsp:cNvPr id="0" name=""/>
        <dsp:cNvSpPr/>
      </dsp:nvSpPr>
      <dsp:spPr>
        <a:xfrm>
          <a:off x="1280160" y="2991612"/>
          <a:ext cx="5120640" cy="8437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smtClean="0"/>
            <a:t>Maintaining Documentation</a:t>
          </a:r>
          <a:endParaRPr lang="en-US" sz="2500" kern="1200" dirty="0"/>
        </a:p>
      </dsp:txBody>
      <dsp:txXfrm>
        <a:off x="1304874" y="3016326"/>
        <a:ext cx="4093896" cy="794359"/>
      </dsp:txXfrm>
    </dsp:sp>
    <dsp:sp modelId="{45CB5E8D-779E-4412-8E4E-2F4B00EDE4BB}">
      <dsp:nvSpPr>
        <dsp:cNvPr id="0" name=""/>
        <dsp:cNvSpPr/>
      </dsp:nvSpPr>
      <dsp:spPr>
        <a:xfrm>
          <a:off x="4572177" y="646264"/>
          <a:ext cx="548462" cy="548462"/>
        </a:xfrm>
        <a:prstGeom prst="downArrow">
          <a:avLst>
            <a:gd name="adj1" fmla="val 55000"/>
            <a:gd name="adj2" fmla="val 45000"/>
          </a:avLst>
        </a:prstGeom>
        <a:solidFill>
          <a:schemeClr val="lt1">
            <a:alpha val="90000"/>
            <a:tint val="40000"/>
            <a:hueOff val="0"/>
            <a:satOff val="0"/>
            <a:lumOff val="0"/>
            <a:alphaOff val="0"/>
          </a:schemeClr>
        </a:solidFill>
        <a:ln w="10000" cap="flat" cmpd="sng" algn="ctr">
          <a:solidFill>
            <a:schemeClr val="dk2">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bg2"/>
            </a:solidFill>
          </a:endParaRPr>
        </a:p>
      </dsp:txBody>
      <dsp:txXfrm>
        <a:off x="4695581" y="646264"/>
        <a:ext cx="301654" cy="412718"/>
      </dsp:txXfrm>
    </dsp:sp>
    <dsp:sp modelId="{25D13BFB-CD4E-454A-B57E-23E6BC5812EB}">
      <dsp:nvSpPr>
        <dsp:cNvPr id="0" name=""/>
        <dsp:cNvSpPr/>
      </dsp:nvSpPr>
      <dsp:spPr>
        <a:xfrm>
          <a:off x="5001031" y="1643468"/>
          <a:ext cx="548462" cy="548462"/>
        </a:xfrm>
        <a:prstGeom prst="downArrow">
          <a:avLst>
            <a:gd name="adj1" fmla="val 55000"/>
            <a:gd name="adj2" fmla="val 45000"/>
          </a:avLst>
        </a:prstGeom>
        <a:solidFill>
          <a:schemeClr val="lt1">
            <a:alpha val="90000"/>
            <a:tint val="40000"/>
            <a:hueOff val="0"/>
            <a:satOff val="0"/>
            <a:lumOff val="0"/>
            <a:alphaOff val="0"/>
          </a:schemeClr>
        </a:solidFill>
        <a:ln w="10000" cap="flat" cmpd="sng" algn="ctr">
          <a:solidFill>
            <a:schemeClr val="dk2">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bg2"/>
            </a:solidFill>
          </a:endParaRPr>
        </a:p>
      </dsp:txBody>
      <dsp:txXfrm>
        <a:off x="5124435" y="1643468"/>
        <a:ext cx="301654" cy="412718"/>
      </dsp:txXfrm>
    </dsp:sp>
    <dsp:sp modelId="{79F8AE1F-2A15-4970-8E67-08892FD1FBEE}">
      <dsp:nvSpPr>
        <dsp:cNvPr id="0" name=""/>
        <dsp:cNvSpPr/>
      </dsp:nvSpPr>
      <dsp:spPr>
        <a:xfrm>
          <a:off x="5423484" y="2640672"/>
          <a:ext cx="548462" cy="548462"/>
        </a:xfrm>
        <a:prstGeom prst="downArrow">
          <a:avLst>
            <a:gd name="adj1" fmla="val 55000"/>
            <a:gd name="adj2" fmla="val 45000"/>
          </a:avLst>
        </a:prstGeom>
        <a:solidFill>
          <a:schemeClr val="lt1">
            <a:alpha val="90000"/>
            <a:tint val="40000"/>
            <a:hueOff val="0"/>
            <a:satOff val="0"/>
            <a:lumOff val="0"/>
            <a:alphaOff val="0"/>
          </a:schemeClr>
        </a:solidFill>
        <a:ln w="10000" cap="flat" cmpd="sng" algn="ctr">
          <a:solidFill>
            <a:schemeClr val="dk2">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bg2"/>
            </a:solidFill>
          </a:endParaRPr>
        </a:p>
      </dsp:txBody>
      <dsp:txXfrm>
        <a:off x="5546888" y="2640672"/>
        <a:ext cx="301654" cy="412718"/>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 Id="rId9"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5575E6-51A6-4923-B46C-83D9BE435FB5}" type="datetimeFigureOut">
              <a:rPr lang="en-US" smtClean="0"/>
              <a:t>3/6/2019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E2CFCE-D690-4A1D-96F6-16BA7762C693}" type="slidenum">
              <a:rPr lang="en-US" smtClean="0"/>
              <a:t>‹#›</a:t>
            </a:fld>
            <a:endParaRPr lang="en-US"/>
          </a:p>
        </p:txBody>
      </p:sp>
    </p:spTree>
    <p:extLst>
      <p:ext uri="{BB962C8B-B14F-4D97-AF65-F5344CB8AC3E}">
        <p14:creationId xmlns:p14="http://schemas.microsoft.com/office/powerpoint/2010/main" val="1511045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E1415-44C0-45B1-99A9-CF75FEDDD522}" type="datetimeFigureOut">
              <a:rPr lang="en-US" smtClean="0"/>
              <a:t>3/6/2019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E7798-76B3-48C4-8250-6AB951C91B97}" type="slidenum">
              <a:rPr lang="en-US" smtClean="0"/>
              <a:t>‹#›</a:t>
            </a:fld>
            <a:endParaRPr lang="en-US"/>
          </a:p>
        </p:txBody>
      </p:sp>
    </p:spTree>
    <p:extLst>
      <p:ext uri="{BB962C8B-B14F-4D97-AF65-F5344CB8AC3E}">
        <p14:creationId xmlns:p14="http://schemas.microsoft.com/office/powerpoint/2010/main" val="402894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1</a:t>
            </a:fld>
            <a:endParaRPr lang="en-US"/>
          </a:p>
        </p:txBody>
      </p:sp>
    </p:spTree>
    <p:extLst>
      <p:ext uri="{BB962C8B-B14F-4D97-AF65-F5344CB8AC3E}">
        <p14:creationId xmlns:p14="http://schemas.microsoft.com/office/powerpoint/2010/main" val="266396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1600"/>
              </a:spcAft>
            </a:pPr>
            <a:r>
              <a:rPr lang="en-US" sz="2800" dirty="0" smtClean="0"/>
              <a:t>Accredited HISPs share digital certificates with one another</a:t>
            </a:r>
          </a:p>
          <a:p>
            <a:pPr lvl="2">
              <a:spcAft>
                <a:spcPts val="1600"/>
              </a:spcAft>
            </a:pPr>
            <a:r>
              <a:rPr lang="en-US" sz="2400" dirty="0" smtClean="0"/>
              <a:t>Transparent and Efficient</a:t>
            </a:r>
          </a:p>
          <a:p>
            <a:pPr lvl="2">
              <a:spcAft>
                <a:spcPts val="1600"/>
              </a:spcAft>
            </a:pPr>
            <a:r>
              <a:rPr lang="en-US" sz="2400" dirty="0" smtClean="0"/>
              <a:t>Direct relying parties know whom to trust without having to engage in one-off contracts or single-use connections</a:t>
            </a:r>
            <a:endParaRPr lang="en-US" sz="2400" dirty="0"/>
          </a:p>
        </p:txBody>
      </p:sp>
      <p:sp>
        <p:nvSpPr>
          <p:cNvPr id="4" name="Slide Number Placeholder 3"/>
          <p:cNvSpPr>
            <a:spLocks noGrp="1"/>
          </p:cNvSpPr>
          <p:nvPr>
            <p:ph type="sldNum" sz="quarter" idx="10"/>
          </p:nvPr>
        </p:nvSpPr>
        <p:spPr/>
        <p:txBody>
          <a:bodyPr/>
          <a:lstStyle/>
          <a:p>
            <a:fld id="{E2AE7798-76B3-48C4-8250-6AB951C91B97}" type="slidenum">
              <a:rPr lang="en-US" smtClean="0"/>
              <a:t>14</a:t>
            </a:fld>
            <a:endParaRPr lang="en-US"/>
          </a:p>
        </p:txBody>
      </p:sp>
    </p:spTree>
    <p:extLst>
      <p:ext uri="{BB962C8B-B14F-4D97-AF65-F5344CB8AC3E}">
        <p14:creationId xmlns:p14="http://schemas.microsoft.com/office/powerpoint/2010/main" val="129314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1600"/>
              </a:spcAft>
            </a:pPr>
            <a:r>
              <a:rPr lang="en-US" sz="2800" dirty="0" smtClean="0"/>
              <a:t>Accredited HISPs share digital certificates with one another</a:t>
            </a:r>
          </a:p>
          <a:p>
            <a:pPr lvl="2">
              <a:spcAft>
                <a:spcPts val="1600"/>
              </a:spcAft>
            </a:pPr>
            <a:r>
              <a:rPr lang="en-US" sz="2400" dirty="0" smtClean="0"/>
              <a:t>Transparent and Efficient</a:t>
            </a:r>
          </a:p>
          <a:p>
            <a:pPr lvl="2">
              <a:spcAft>
                <a:spcPts val="1600"/>
              </a:spcAft>
            </a:pPr>
            <a:r>
              <a:rPr lang="en-US" sz="2400" dirty="0" smtClean="0"/>
              <a:t>Direct relying parties know whom to trust without having to engage in one-off contracts or single-use connections</a:t>
            </a:r>
            <a:endParaRPr lang="en-US" sz="2400" dirty="0"/>
          </a:p>
        </p:txBody>
      </p:sp>
      <p:sp>
        <p:nvSpPr>
          <p:cNvPr id="4" name="Slide Number Placeholder 3"/>
          <p:cNvSpPr>
            <a:spLocks noGrp="1"/>
          </p:cNvSpPr>
          <p:nvPr>
            <p:ph type="sldNum" sz="quarter" idx="10"/>
          </p:nvPr>
        </p:nvSpPr>
        <p:spPr/>
        <p:txBody>
          <a:bodyPr/>
          <a:lstStyle/>
          <a:p>
            <a:fld id="{E2AE7798-76B3-48C4-8250-6AB951C91B97}" type="slidenum">
              <a:rPr lang="en-US" smtClean="0"/>
              <a:t>15</a:t>
            </a:fld>
            <a:endParaRPr lang="en-US"/>
          </a:p>
        </p:txBody>
      </p:sp>
    </p:spTree>
    <p:extLst>
      <p:ext uri="{BB962C8B-B14F-4D97-AF65-F5344CB8AC3E}">
        <p14:creationId xmlns:p14="http://schemas.microsoft.com/office/powerpoint/2010/main" val="129314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spcAft>
                <a:spcPts val="1000"/>
              </a:spcAft>
            </a:pPr>
            <a:r>
              <a:rPr lang="en-US" sz="2200" dirty="0" smtClean="0"/>
              <a:t>HISPs and end users meet minimum requirements of identity proofing and security</a:t>
            </a:r>
          </a:p>
          <a:p>
            <a:pPr lvl="2">
              <a:spcAft>
                <a:spcPts val="1000"/>
              </a:spcAft>
            </a:pPr>
            <a:r>
              <a:rPr lang="en-US" sz="2200" dirty="0" smtClean="0"/>
              <a:t>Security of all healthcare transactions (i.e. Clearinghouses) to make sure data is transferred securely</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x.509</a:t>
            </a:r>
            <a:r>
              <a:rPr lang="en-US" sz="1200" kern="1200" baseline="0" dirty="0" smtClean="0">
                <a:solidFill>
                  <a:schemeClr val="tx1"/>
                </a:solidFill>
                <a:effectLst/>
                <a:latin typeface="+mn-lt"/>
                <a:ea typeface="+mn-ea"/>
                <a:cs typeface="+mn-cs"/>
              </a:rPr>
              <a:t> certificate policy is the set of rules surround the Digital certificates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AE7798-76B3-48C4-8250-6AB951C91B97}" type="slidenum">
              <a:rPr lang="en-US" smtClean="0"/>
              <a:t>16</a:t>
            </a:fld>
            <a:endParaRPr lang="en-US"/>
          </a:p>
        </p:txBody>
      </p:sp>
    </p:spTree>
    <p:extLst>
      <p:ext uri="{BB962C8B-B14F-4D97-AF65-F5344CB8AC3E}">
        <p14:creationId xmlns:p14="http://schemas.microsoft.com/office/powerpoint/2010/main" val="129314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a:t>
            </a:r>
            <a:r>
              <a:rPr lang="en-US" baseline="0" dirty="0" smtClean="0"/>
              <a:t> on that vein, MedAllies is accredited through EHNAC under the Direct Trust Agent Accreditation Program (DTAAP).  This provides MedAllies with the ability to provide the following Services:</a:t>
            </a:r>
          </a:p>
          <a:p>
            <a:r>
              <a:rPr lang="en-US" baseline="0" dirty="0" smtClean="0"/>
              <a:t>	Health Information Service Provider (HISP) = The mechanism used to provision users with a universal, Direct email address 		following the Direct Project Standards</a:t>
            </a:r>
          </a:p>
          <a:p>
            <a:endParaRPr lang="en-US" baseline="0" dirty="0" smtClean="0"/>
          </a:p>
          <a:p>
            <a:r>
              <a:rPr lang="en-US" baseline="0" dirty="0" smtClean="0"/>
              <a:t>	Certificate Authority (CA) = An entity that provide digital certificates to issue allowing those users to be </a:t>
            </a:r>
            <a:r>
              <a:rPr lang="en-US" b="1" baseline="0" dirty="0" smtClean="0"/>
              <a:t>certified</a:t>
            </a:r>
            <a:r>
              <a:rPr lang="en-US" baseline="0" dirty="0" smtClean="0"/>
              <a:t> to exchange 		messages following the Direct Project Standards</a:t>
            </a:r>
          </a:p>
          <a:p>
            <a:endParaRPr lang="en-US" baseline="0" dirty="0" smtClean="0"/>
          </a:p>
          <a:p>
            <a:r>
              <a:rPr lang="en-US" baseline="0" dirty="0" smtClean="0"/>
              <a:t>	Registration Authority (RA) = An entity that </a:t>
            </a:r>
            <a:r>
              <a:rPr lang="en-US" b="1" baseline="0" dirty="0" smtClean="0"/>
              <a:t>verifies a certificate requestor’s identity</a:t>
            </a:r>
            <a:r>
              <a:rPr lang="en-US" baseline="0" dirty="0" smtClean="0"/>
              <a:t> and authorization either directly or 		through a Trusted Agent.</a:t>
            </a:r>
          </a:p>
          <a:p>
            <a:endParaRPr lang="en-US" baseline="0" dirty="0" smtClean="0"/>
          </a:p>
          <a:p>
            <a:r>
              <a:rPr lang="en-US" baseline="0" dirty="0" smtClean="0"/>
              <a:t>	Trusted Agents (TAs) = An agent authorized by the Registration Authority and bound by the RA’s policies to act as </a:t>
            </a:r>
            <a:r>
              <a:rPr lang="en-US" b="1" baseline="0" dirty="0" smtClean="0"/>
              <a:t>proxy</a:t>
            </a:r>
            <a:r>
              <a:rPr lang="en-US" baseline="0" dirty="0" smtClean="0"/>
              <a:t> for 		verifying a certificate requestor’s identity and authorization.</a:t>
            </a:r>
          </a:p>
          <a:p>
            <a:endParaRPr lang="en-US" baseline="0" dirty="0" smtClean="0"/>
          </a:p>
          <a:p>
            <a:r>
              <a:rPr lang="en-US" dirty="0" smtClean="0"/>
              <a:t>As you can see, these services together</a:t>
            </a:r>
            <a:r>
              <a:rPr lang="en-US" baseline="0" dirty="0" smtClean="0"/>
              <a:t> allow MedAllies the ability to take an entity in the health related field and onboard them to be able to exchange Direct messages, verifying, authorizing, and certifying everything along the way.  </a:t>
            </a:r>
            <a:endParaRPr lang="en-US" dirty="0"/>
          </a:p>
        </p:txBody>
      </p:sp>
      <p:sp>
        <p:nvSpPr>
          <p:cNvPr id="4" name="Slide Number Placeholder 3"/>
          <p:cNvSpPr>
            <a:spLocks noGrp="1"/>
          </p:cNvSpPr>
          <p:nvPr>
            <p:ph type="sldNum" sz="quarter" idx="10"/>
          </p:nvPr>
        </p:nvSpPr>
        <p:spPr/>
        <p:txBody>
          <a:bodyPr/>
          <a:lstStyle/>
          <a:p>
            <a:fld id="{AFD672EF-13EC-4846-8D3C-21A4A0F84386}" type="slidenum">
              <a:rPr lang="en-US" smtClean="0"/>
              <a:pPr/>
              <a:t>17</a:t>
            </a:fld>
            <a:endParaRPr lang="en-US" dirty="0"/>
          </a:p>
        </p:txBody>
      </p:sp>
    </p:spTree>
    <p:extLst>
      <p:ext uri="{BB962C8B-B14F-4D97-AF65-F5344CB8AC3E}">
        <p14:creationId xmlns:p14="http://schemas.microsoft.com/office/powerpoint/2010/main" val="1844561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spcAft>
                <a:spcPts val="1000"/>
              </a:spcAft>
            </a:pPr>
            <a:r>
              <a:rPr lang="en-US" sz="2200" dirty="0" smtClean="0"/>
              <a:t>Non-profit trade alliance</a:t>
            </a:r>
          </a:p>
          <a:p>
            <a:pPr lvl="2">
              <a:spcAft>
                <a:spcPts val="1000"/>
              </a:spcAft>
            </a:pPr>
            <a:r>
              <a:rPr lang="en-US" sz="2200" dirty="0" smtClean="0"/>
              <a:t>Advances secure health information exchange</a:t>
            </a:r>
          </a:p>
          <a:p>
            <a:pPr lvl="2">
              <a:spcAft>
                <a:spcPts val="1000"/>
              </a:spcAft>
            </a:pPr>
            <a:endParaRPr lang="en-US" sz="2200" dirty="0" smtClean="0"/>
          </a:p>
          <a:p>
            <a:pPr marL="914400" marR="0" lvl="2" indent="0" algn="l" defTabSz="914400" rtl="0" eaLnBrk="1" fontAlgn="auto" latinLnBrk="0" hangingPunct="1">
              <a:lnSpc>
                <a:spcPct val="100000"/>
              </a:lnSpc>
              <a:spcBef>
                <a:spcPts val="0"/>
              </a:spcBef>
              <a:spcAft>
                <a:spcPts val="1000"/>
              </a:spcAft>
              <a:buClrTx/>
              <a:buSzTx/>
              <a:buFontTx/>
              <a:buNone/>
              <a:tabLst/>
              <a:defRPr/>
            </a:pPr>
            <a:r>
              <a:rPr lang="en-US" sz="2400" kern="1200" dirty="0" smtClean="0">
                <a:solidFill>
                  <a:schemeClr val="tx1"/>
                </a:solidFill>
                <a:effectLst/>
                <a:latin typeface="+mn-lt"/>
                <a:ea typeface="+mn-ea"/>
                <a:cs typeface="+mn-cs"/>
              </a:rPr>
              <a:t>The x.509</a:t>
            </a:r>
            <a:r>
              <a:rPr lang="en-US" sz="2400" kern="1200" baseline="0" dirty="0" smtClean="0">
                <a:solidFill>
                  <a:schemeClr val="tx1"/>
                </a:solidFill>
                <a:effectLst/>
                <a:latin typeface="+mn-lt"/>
                <a:ea typeface="+mn-ea"/>
                <a:cs typeface="+mn-cs"/>
              </a:rPr>
              <a:t> certificate policy is the set of rules surround the Digital certificates</a:t>
            </a:r>
            <a:endParaRPr lang="en-US" sz="2400" kern="1200" dirty="0" smtClean="0">
              <a:solidFill>
                <a:schemeClr val="tx1"/>
              </a:solidFill>
              <a:effectLst/>
              <a:latin typeface="+mn-lt"/>
              <a:ea typeface="+mn-ea"/>
              <a:cs typeface="+mn-cs"/>
            </a:endParaRPr>
          </a:p>
          <a:p>
            <a:pPr lvl="2">
              <a:spcAft>
                <a:spcPts val="1000"/>
              </a:spcAft>
            </a:pPr>
            <a:endParaRPr lang="en-US" sz="2300" dirty="0" smtClean="0"/>
          </a:p>
          <a:p>
            <a:pPr lvl="1"/>
            <a:endParaRPr lang="en-US" sz="2300" dirty="0" smtClean="0"/>
          </a:p>
          <a:p>
            <a:pPr lvl="1"/>
            <a:r>
              <a:rPr lang="en-US" sz="2300" dirty="0" smtClean="0"/>
              <a:t>MedAllies is heavily involved in DirectTrust</a:t>
            </a:r>
          </a:p>
          <a:p>
            <a:pPr lvl="2"/>
            <a:r>
              <a:rPr lang="en-US" sz="2200" dirty="0" smtClean="0"/>
              <a:t>CEO is Chair of DirectTrust</a:t>
            </a:r>
          </a:p>
          <a:p>
            <a:pPr lvl="2"/>
            <a:r>
              <a:rPr lang="en-US" sz="2200" dirty="0" smtClean="0"/>
              <a:t>Principal Architect is co-chair of Direct Directory Workgroup</a:t>
            </a:r>
          </a:p>
          <a:p>
            <a:pPr lvl="2"/>
            <a:r>
              <a:rPr lang="en-US" sz="2200" dirty="0" smtClean="0"/>
              <a:t>CMO is co-chair of Transition of Care Workgroup</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AE7798-76B3-48C4-8250-6AB951C91B97}" type="slidenum">
              <a:rPr lang="en-US" smtClean="0"/>
              <a:t>18</a:t>
            </a:fld>
            <a:endParaRPr lang="en-US"/>
          </a:p>
        </p:txBody>
      </p:sp>
    </p:spTree>
    <p:extLst>
      <p:ext uri="{BB962C8B-B14F-4D97-AF65-F5344CB8AC3E}">
        <p14:creationId xmlns:p14="http://schemas.microsoft.com/office/powerpoint/2010/main" val="129314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20</a:t>
            </a:fld>
            <a:endParaRPr lang="en-US"/>
          </a:p>
        </p:txBody>
      </p:sp>
    </p:spTree>
    <p:extLst>
      <p:ext uri="{BB962C8B-B14F-4D97-AF65-F5344CB8AC3E}">
        <p14:creationId xmlns:p14="http://schemas.microsoft.com/office/powerpoint/2010/main" val="3680866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21</a:t>
            </a:fld>
            <a:endParaRPr lang="en-US"/>
          </a:p>
        </p:txBody>
      </p:sp>
    </p:spTree>
    <p:extLst>
      <p:ext uri="{BB962C8B-B14F-4D97-AF65-F5344CB8AC3E}">
        <p14:creationId xmlns:p14="http://schemas.microsoft.com/office/powerpoint/2010/main" val="368086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22</a:t>
            </a:fld>
            <a:endParaRPr lang="en-US"/>
          </a:p>
        </p:txBody>
      </p:sp>
    </p:spTree>
    <p:extLst>
      <p:ext uri="{BB962C8B-B14F-4D97-AF65-F5344CB8AC3E}">
        <p14:creationId xmlns:p14="http://schemas.microsoft.com/office/powerpoint/2010/main" val="3680866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23</a:t>
            </a:fld>
            <a:endParaRPr lang="en-US"/>
          </a:p>
        </p:txBody>
      </p:sp>
    </p:spTree>
    <p:extLst>
      <p:ext uri="{BB962C8B-B14F-4D97-AF65-F5344CB8AC3E}">
        <p14:creationId xmlns:p14="http://schemas.microsoft.com/office/powerpoint/2010/main" val="3541179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24</a:t>
            </a:fld>
            <a:endParaRPr lang="en-US"/>
          </a:p>
        </p:txBody>
      </p:sp>
    </p:spTree>
    <p:extLst>
      <p:ext uri="{BB962C8B-B14F-4D97-AF65-F5344CB8AC3E}">
        <p14:creationId xmlns:p14="http://schemas.microsoft.com/office/powerpoint/2010/main" val="236569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is required per contract</a:t>
            </a:r>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2</a:t>
            </a:fld>
            <a:endParaRPr lang="en-US"/>
          </a:p>
        </p:txBody>
      </p:sp>
    </p:spTree>
    <p:extLst>
      <p:ext uri="{BB962C8B-B14F-4D97-AF65-F5344CB8AC3E}">
        <p14:creationId xmlns:p14="http://schemas.microsoft.com/office/powerpoint/2010/main" val="1166279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25</a:t>
            </a:fld>
            <a:endParaRPr lang="en-US"/>
          </a:p>
        </p:txBody>
      </p:sp>
    </p:spTree>
    <p:extLst>
      <p:ext uri="{BB962C8B-B14F-4D97-AF65-F5344CB8AC3E}">
        <p14:creationId xmlns:p14="http://schemas.microsoft.com/office/powerpoint/2010/main" val="1738164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28</a:t>
            </a:fld>
            <a:endParaRPr lang="en-US"/>
          </a:p>
        </p:txBody>
      </p:sp>
    </p:spTree>
    <p:extLst>
      <p:ext uri="{BB962C8B-B14F-4D97-AF65-F5344CB8AC3E}">
        <p14:creationId xmlns:p14="http://schemas.microsoft.com/office/powerpoint/2010/main" val="3062554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29</a:t>
            </a:fld>
            <a:endParaRPr lang="en-US"/>
          </a:p>
        </p:txBody>
      </p:sp>
    </p:spTree>
    <p:extLst>
      <p:ext uri="{BB962C8B-B14F-4D97-AF65-F5344CB8AC3E}">
        <p14:creationId xmlns:p14="http://schemas.microsoft.com/office/powerpoint/2010/main" val="3062554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30</a:t>
            </a:fld>
            <a:endParaRPr lang="en-US"/>
          </a:p>
        </p:txBody>
      </p:sp>
    </p:spTree>
    <p:extLst>
      <p:ext uri="{BB962C8B-B14F-4D97-AF65-F5344CB8AC3E}">
        <p14:creationId xmlns:p14="http://schemas.microsoft.com/office/powerpoint/2010/main" val="1671485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37</a:t>
            </a:fld>
            <a:endParaRPr lang="en-US"/>
          </a:p>
        </p:txBody>
      </p:sp>
    </p:spTree>
    <p:extLst>
      <p:ext uri="{BB962C8B-B14F-4D97-AF65-F5344CB8AC3E}">
        <p14:creationId xmlns:p14="http://schemas.microsoft.com/office/powerpoint/2010/main" val="1671485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38</a:t>
            </a:fld>
            <a:endParaRPr lang="en-US"/>
          </a:p>
        </p:txBody>
      </p:sp>
    </p:spTree>
    <p:extLst>
      <p:ext uri="{BB962C8B-B14F-4D97-AF65-F5344CB8AC3E}">
        <p14:creationId xmlns:p14="http://schemas.microsoft.com/office/powerpoint/2010/main" val="1671485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39</a:t>
            </a:fld>
            <a:endParaRPr lang="en-US"/>
          </a:p>
        </p:txBody>
      </p:sp>
    </p:spTree>
    <p:extLst>
      <p:ext uri="{BB962C8B-B14F-4D97-AF65-F5344CB8AC3E}">
        <p14:creationId xmlns:p14="http://schemas.microsoft.com/office/powerpoint/2010/main" val="3119855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42</a:t>
            </a:fld>
            <a:endParaRPr lang="en-US"/>
          </a:p>
        </p:txBody>
      </p:sp>
    </p:spTree>
    <p:extLst>
      <p:ext uri="{BB962C8B-B14F-4D97-AF65-F5344CB8AC3E}">
        <p14:creationId xmlns:p14="http://schemas.microsoft.com/office/powerpoint/2010/main" val="285823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44</a:t>
            </a:fld>
            <a:endParaRPr lang="en-US"/>
          </a:p>
        </p:txBody>
      </p:sp>
    </p:spTree>
    <p:extLst>
      <p:ext uri="{BB962C8B-B14F-4D97-AF65-F5344CB8AC3E}">
        <p14:creationId xmlns:p14="http://schemas.microsoft.com/office/powerpoint/2010/main" val="1969079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47</a:t>
            </a:fld>
            <a:endParaRPr lang="en-US"/>
          </a:p>
        </p:txBody>
      </p:sp>
    </p:spTree>
    <p:extLst>
      <p:ext uri="{BB962C8B-B14F-4D97-AF65-F5344CB8AC3E}">
        <p14:creationId xmlns:p14="http://schemas.microsoft.com/office/powerpoint/2010/main" val="76469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2800" dirty="0" smtClean="0"/>
              <a:t>Trusted Agent ensures provider’s identity is verified prior to provider being able to communicate electronically</a:t>
            </a:r>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will include the collection of </a:t>
            </a:r>
            <a:r>
              <a:rPr lang="en-US" sz="2200" dirty="0" smtClean="0"/>
              <a:t>identity verification documentation</a:t>
            </a:r>
            <a:r>
              <a:rPr lang="en-US" sz="1200" baseline="0" dirty="0" smtClean="0"/>
              <a:t> and the use of </a:t>
            </a:r>
            <a:r>
              <a:rPr lang="en-US" sz="1200" baseline="0" smtClean="0"/>
              <a:t>Trusted Agent </a:t>
            </a:r>
            <a:endParaRPr lang="en-US" sz="2200" smtClean="0"/>
          </a:p>
        </p:txBody>
      </p:sp>
      <p:sp>
        <p:nvSpPr>
          <p:cNvPr id="4" name="Slide Number Placeholder 3"/>
          <p:cNvSpPr>
            <a:spLocks noGrp="1"/>
          </p:cNvSpPr>
          <p:nvPr>
            <p:ph type="sldNum" sz="quarter" idx="10"/>
          </p:nvPr>
        </p:nvSpPr>
        <p:spPr/>
        <p:txBody>
          <a:bodyPr/>
          <a:lstStyle/>
          <a:p>
            <a:fld id="{E2AE7798-76B3-48C4-8250-6AB951C91B97}" type="slidenum">
              <a:rPr lang="en-US" smtClean="0"/>
              <a:t>6</a:t>
            </a:fld>
            <a:endParaRPr lang="en-US"/>
          </a:p>
        </p:txBody>
      </p:sp>
    </p:spTree>
    <p:extLst>
      <p:ext uri="{BB962C8B-B14F-4D97-AF65-F5344CB8AC3E}">
        <p14:creationId xmlns:p14="http://schemas.microsoft.com/office/powerpoint/2010/main" val="1328668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Prior to the effective date of the Trusted Agent Addendum</a:t>
            </a:r>
          </a:p>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51</a:t>
            </a:fld>
            <a:endParaRPr lang="en-US"/>
          </a:p>
        </p:txBody>
      </p:sp>
    </p:spTree>
    <p:extLst>
      <p:ext uri="{BB962C8B-B14F-4D97-AF65-F5344CB8AC3E}">
        <p14:creationId xmlns:p14="http://schemas.microsoft.com/office/powerpoint/2010/main" val="1307392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7798-76B3-48C4-8250-6AB951C91B97}" type="slidenum">
              <a:rPr lang="en-US" smtClean="0"/>
              <a:t>55</a:t>
            </a:fld>
            <a:endParaRPr lang="en-US"/>
          </a:p>
        </p:txBody>
      </p:sp>
    </p:spTree>
    <p:extLst>
      <p:ext uri="{BB962C8B-B14F-4D97-AF65-F5344CB8AC3E}">
        <p14:creationId xmlns:p14="http://schemas.microsoft.com/office/powerpoint/2010/main" val="163446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AE7798-76B3-48C4-8250-6AB951C91B97}" type="slidenum">
              <a:rPr lang="en-US" smtClean="0"/>
              <a:t>7</a:t>
            </a:fld>
            <a:endParaRPr lang="en-US"/>
          </a:p>
        </p:txBody>
      </p:sp>
    </p:spTree>
    <p:extLst>
      <p:ext uri="{BB962C8B-B14F-4D97-AF65-F5344CB8AC3E}">
        <p14:creationId xmlns:p14="http://schemas.microsoft.com/office/powerpoint/2010/main" val="129314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AE7798-76B3-48C4-8250-6AB951C91B97}" type="slidenum">
              <a:rPr lang="en-US" smtClean="0"/>
              <a:t>8</a:t>
            </a:fld>
            <a:endParaRPr lang="en-US"/>
          </a:p>
        </p:txBody>
      </p:sp>
    </p:spTree>
    <p:extLst>
      <p:ext uri="{BB962C8B-B14F-4D97-AF65-F5344CB8AC3E}">
        <p14:creationId xmlns:p14="http://schemas.microsoft.com/office/powerpoint/2010/main" val="1293141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AE7798-76B3-48C4-8250-6AB951C91B97}" type="slidenum">
              <a:rPr lang="en-US" smtClean="0"/>
              <a:t>9</a:t>
            </a:fld>
            <a:endParaRPr lang="en-US"/>
          </a:p>
        </p:txBody>
      </p:sp>
    </p:spTree>
    <p:extLst>
      <p:ext uri="{BB962C8B-B14F-4D97-AF65-F5344CB8AC3E}">
        <p14:creationId xmlns:p14="http://schemas.microsoft.com/office/powerpoint/2010/main" val="129314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Health Information Service Provider (HISP) = The mechanism used to provision users with a universal, Direct email address 		following the Direct Project Standards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AE7798-76B3-48C4-8250-6AB951C91B97}" type="slidenum">
              <a:rPr lang="en-US" smtClean="0"/>
              <a:t>10</a:t>
            </a:fld>
            <a:endParaRPr lang="en-US"/>
          </a:p>
        </p:txBody>
      </p:sp>
    </p:spTree>
    <p:extLst>
      <p:ext uri="{BB962C8B-B14F-4D97-AF65-F5344CB8AC3E}">
        <p14:creationId xmlns:p14="http://schemas.microsoft.com/office/powerpoint/2010/main" val="129314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AE7798-76B3-48C4-8250-6AB951C91B97}" type="slidenum">
              <a:rPr lang="en-US" smtClean="0"/>
              <a:t>11</a:t>
            </a:fld>
            <a:endParaRPr lang="en-US"/>
          </a:p>
        </p:txBody>
      </p:sp>
    </p:spTree>
    <p:extLst>
      <p:ext uri="{BB962C8B-B14F-4D97-AF65-F5344CB8AC3E}">
        <p14:creationId xmlns:p14="http://schemas.microsoft.com/office/powerpoint/2010/main" val="129314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AE7798-76B3-48C4-8250-6AB951C91B97}" type="slidenum">
              <a:rPr lang="en-US" smtClean="0"/>
              <a:t>13</a:t>
            </a:fld>
            <a:endParaRPr lang="en-US"/>
          </a:p>
        </p:txBody>
      </p:sp>
    </p:spTree>
    <p:extLst>
      <p:ext uri="{BB962C8B-B14F-4D97-AF65-F5344CB8AC3E}">
        <p14:creationId xmlns:p14="http://schemas.microsoft.com/office/powerpoint/2010/main" val="129314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31877B7-1CD2-4BF2-89C3-D8E9058008C5}" type="datetime1">
              <a:rPr lang="en-US" smtClean="0"/>
              <a:t>3/6/2019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37EB20F-C876-40FD-8D36-89E562F4E684}"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4A523-8AC6-487E-8E6E-CF535924DD94}" type="datetime1">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EB20F-C876-40FD-8D36-89E562F4E6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ED38D-97CE-48BF-A247-419A556BA60C}" type="datetime1">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37EB20F-C876-40FD-8D36-89E562F4E6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4A0A15-608E-48AC-84F1-E623AFB9E448}" type="datetime1">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EB20F-C876-40FD-8D36-89E562F4E684}"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11D9144-F9EC-4123-9013-008C8FE1408A}" type="datetime1">
              <a:rPr lang="en-US" smtClean="0"/>
              <a:t>3/6/2019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37EB20F-C876-40FD-8D36-89E562F4E684}"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C833F-DC79-49A0-9461-F6AD207EEFAA}" type="datetime1">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EB20F-C876-40FD-8D36-89E562F4E68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46E685-4891-45DC-AE77-B74C2E3C74A7}" type="datetime1">
              <a:rPr lang="en-US" smtClean="0"/>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EB20F-C876-40FD-8D36-89E562F4E684}"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EEF44C-7B48-4955-866A-FD2750219548}" type="datetime1">
              <a:rPr lang="en-US" smtClean="0"/>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EB20F-C876-40FD-8D36-89E562F4E684}"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2C4910B-B263-4AE5-9ACE-2072DB1090CC}" type="datetime1">
              <a:rPr lang="en-US" smtClean="0"/>
              <a:t>3/6/2019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EB20F-C876-40FD-8D36-89E562F4E6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4049E-E66B-4A93-BE2A-64ED9A2F363D}" type="datetime1">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37EB20F-C876-40FD-8D36-89E562F4E684}"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01300-E1F3-42FF-B163-A334DB4ED387}" type="datetime1">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EB20F-C876-40FD-8D36-89E562F4E684}"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29AE8FD-C508-431F-841C-EA274E337394}" type="datetime1">
              <a:rPr lang="en-US" smtClean="0"/>
              <a:t>3/6/2019</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37EB20F-C876-40FD-8D36-89E562F4E6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7.xml"/><Relationship Id="rId7" Type="http://schemas.openxmlformats.org/officeDocument/2006/relationships/oleObject" Target="file:///\\MA-DFS\Users\lmatthews\Operations\Direct\Trusted%20Agent\Diagrams\TrainingDiagram.vsd\Drawing\~Page-2\Circle"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oleObject" Target="file:///\\MA-DFS\Users\lmatthews\Operations\Direct\Trusted%20Agent\Diagrams\TrainingDiagram.vsd\Drawing\~Page-2\Circle.249" TargetMode="External"/><Relationship Id="rId18" Type="http://schemas.openxmlformats.org/officeDocument/2006/relationships/image" Target="../media/image15.emf"/><Relationship Id="rId3" Type="http://schemas.openxmlformats.org/officeDocument/2006/relationships/notesSlide" Target="../notesSlides/notesSlide8.xml"/><Relationship Id="rId21" Type="http://schemas.openxmlformats.org/officeDocument/2006/relationships/oleObject" Target="file:///\\MA-DFS\Users\lmatthews\Operations\Direct\Trusted%20Agent\Diagrams\TrainingDiagram.vsd\Drawing\~Page-2\Circle" TargetMode="External"/><Relationship Id="rId7" Type="http://schemas.openxmlformats.org/officeDocument/2006/relationships/oleObject" Target="file:///\\MA-DFS\Users\lmatthews\Operations\Direct\Trusted%20Agent\Diagrams\TrainingDiagram.vsd\Drawing\~Page-2\Circle.245" TargetMode="External"/><Relationship Id="rId12" Type="http://schemas.openxmlformats.org/officeDocument/2006/relationships/image" Target="../media/image12.emf"/><Relationship Id="rId17" Type="http://schemas.openxmlformats.org/officeDocument/2006/relationships/oleObject" Target="file:///\\MA-DFS\Users\lmatthews\Operations\Direct\Trusted%20Agent\Diagrams\TrainingDiagram.vsd\Drawing\~Page-2\Circle.263" TargetMode="External"/><Relationship Id="rId2" Type="http://schemas.openxmlformats.org/officeDocument/2006/relationships/slideLayout" Target="../slideLayouts/slideLayout2.xml"/><Relationship Id="rId16" Type="http://schemas.openxmlformats.org/officeDocument/2006/relationships/image" Target="../media/image14.emf"/><Relationship Id="rId20" Type="http://schemas.openxmlformats.org/officeDocument/2006/relationships/image" Target="../media/image16.emf"/><Relationship Id="rId1" Type="http://schemas.openxmlformats.org/officeDocument/2006/relationships/vmlDrawing" Target="../drawings/vmlDrawing2.vml"/><Relationship Id="rId6" Type="http://schemas.openxmlformats.org/officeDocument/2006/relationships/image" Target="../media/image9.emf"/><Relationship Id="rId11" Type="http://schemas.openxmlformats.org/officeDocument/2006/relationships/oleObject" Target="file:///\\MA-DFS\Users\lmatthews\Operations\Direct\Trusted%20Agent\Diagrams\TrainingDiagram.vsd\Drawing\~Page-2\Circle.248" TargetMode="External"/><Relationship Id="rId5" Type="http://schemas.openxmlformats.org/officeDocument/2006/relationships/oleObject" Target="file:///\\MA-DFS\Users\lmatthews\Operations\Direct\Trusted%20Agent\Diagrams\TrainingDiagram.vsd\Drawing\~Page-2\Circle.246" TargetMode="External"/><Relationship Id="rId15" Type="http://schemas.openxmlformats.org/officeDocument/2006/relationships/oleObject" Target="file:///\\MA-DFS\Users\lmatthews\Operations\Direct\Trusted%20Agent\Diagrams\TrainingDiagram.vsd\Drawing\~Page-2\Circle.264" TargetMode="External"/><Relationship Id="rId10" Type="http://schemas.openxmlformats.org/officeDocument/2006/relationships/image" Target="../media/image11.emf"/><Relationship Id="rId19" Type="http://schemas.openxmlformats.org/officeDocument/2006/relationships/oleObject" Target="file:///\\MA-DFS\Users\lmatthews\Operations\Direct\Trusted%20Agent\Diagrams\TrainingDiagram.vsd\Drawing\~Page-2\Circle.265" TargetMode="External"/><Relationship Id="rId4" Type="http://schemas.openxmlformats.org/officeDocument/2006/relationships/image" Target="../media/image8.png"/><Relationship Id="rId9" Type="http://schemas.openxmlformats.org/officeDocument/2006/relationships/oleObject" Target="file:///\\MA-DFS\Users\lmatthews\Operations\Direct\Trusted%20Agent\Diagrams\TrainingDiagram.vsd\Drawing\~Page-2\Circle.247" TargetMode="External"/><Relationship Id="rId14" Type="http://schemas.openxmlformats.org/officeDocument/2006/relationships/image" Target="../media/image13.emf"/><Relationship Id="rId22"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file:///\\MA-DFS\Users\lmatthews\Operations\Direct\Trusted%20Agent\Diagrams\TrainingDiagram.vsd\Drawing\~Page-2\Circle" TargetMode="External"/><Relationship Id="rId5" Type="http://schemas.openxmlformats.org/officeDocument/2006/relationships/image" Target="../media/image18.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file:///\\MA-DFS\Users\lmatthews\Operations\Direct\Trusted%20Agent\Diagrams\TrainingDiagram.vsd\Drawing\~Page-2\Circle.249" TargetMode="External"/><Relationship Id="rId18" Type="http://schemas.openxmlformats.org/officeDocument/2006/relationships/image" Target="../media/image28.emf"/><Relationship Id="rId3" Type="http://schemas.openxmlformats.org/officeDocument/2006/relationships/notesSlide" Target="../notesSlides/notesSlide11.xml"/><Relationship Id="rId21" Type="http://schemas.openxmlformats.org/officeDocument/2006/relationships/image" Target="../media/image31.png"/><Relationship Id="rId7" Type="http://schemas.openxmlformats.org/officeDocument/2006/relationships/oleObject" Target="file:///\\MA-DFS\Users\lmatthews\Operations\Direct\Trusted%20Agent\Diagrams\TrainingDiagram.vsd\Drawing\~Page-2\Circle.245" TargetMode="External"/><Relationship Id="rId12" Type="http://schemas.openxmlformats.org/officeDocument/2006/relationships/image" Target="../media/image25.emf"/><Relationship Id="rId17" Type="http://schemas.openxmlformats.org/officeDocument/2006/relationships/oleObject" Target="file:///\\MA-DFS\Users\lmatthews\Operations\Direct\Trusted%20Agent\Diagrams\TrainingDiagram.vsd\Drawing\~Page-2\Circle.265" TargetMode="External"/><Relationship Id="rId25" Type="http://schemas.openxmlformats.org/officeDocument/2006/relationships/image" Target="../media/image33.png"/><Relationship Id="rId2" Type="http://schemas.openxmlformats.org/officeDocument/2006/relationships/slideLayout" Target="../slideLayouts/slideLayout2.xml"/><Relationship Id="rId16" Type="http://schemas.openxmlformats.org/officeDocument/2006/relationships/image" Target="../media/image27.emf"/><Relationship Id="rId20" Type="http://schemas.openxmlformats.org/officeDocument/2006/relationships/image" Target="../media/image29.emf"/><Relationship Id="rId1" Type="http://schemas.openxmlformats.org/officeDocument/2006/relationships/vmlDrawing" Target="../drawings/vmlDrawing4.vml"/><Relationship Id="rId6" Type="http://schemas.openxmlformats.org/officeDocument/2006/relationships/image" Target="../media/image22.emf"/><Relationship Id="rId11" Type="http://schemas.openxmlformats.org/officeDocument/2006/relationships/oleObject" Target="file:///\\MA-DFS\Users\lmatthews\Operations\Direct\Trusted%20Agent\Diagrams\TrainingDiagram.vsd\Drawing\~Page-2\Circle.248" TargetMode="External"/><Relationship Id="rId24" Type="http://schemas.openxmlformats.org/officeDocument/2006/relationships/image" Target="../media/image32.png"/><Relationship Id="rId5" Type="http://schemas.openxmlformats.org/officeDocument/2006/relationships/oleObject" Target="file:///\\MA-DFS\Users\lmatthews\Operations\Direct\Trusted%20Agent\Diagrams\TrainingDiagram.vsd\Drawing\~Page-2\Circle.246" TargetMode="External"/><Relationship Id="rId15" Type="http://schemas.openxmlformats.org/officeDocument/2006/relationships/oleObject" Target="file:///\\MA-DFS\Users\lmatthews\Operations\Direct\Trusted%20Agent\Diagrams\TrainingDiagram.vsd\Drawing\~Page-2\Circle.264" TargetMode="External"/><Relationship Id="rId23" Type="http://schemas.openxmlformats.org/officeDocument/2006/relationships/image" Target="../media/image30.emf"/><Relationship Id="rId10" Type="http://schemas.openxmlformats.org/officeDocument/2006/relationships/image" Target="../media/image24.emf"/><Relationship Id="rId19" Type="http://schemas.openxmlformats.org/officeDocument/2006/relationships/oleObject" Target="file:///\\MA-DFS\Users\lmatthews\Operations\Direct\Trusted%20Agent\Diagrams\TrainingDiagram.vsd\Drawing\~Page-2\Circle" TargetMode="External"/><Relationship Id="rId4" Type="http://schemas.openxmlformats.org/officeDocument/2006/relationships/image" Target="../media/image8.png"/><Relationship Id="rId9" Type="http://schemas.openxmlformats.org/officeDocument/2006/relationships/oleObject" Target="file:///\\MA-DFS\Users\lmatthews\Operations\Direct\Trusted%20Agent\Diagrams\TrainingDiagram.vsd\Drawing\~Page-2\Circle.247" TargetMode="External"/><Relationship Id="rId14" Type="http://schemas.openxmlformats.org/officeDocument/2006/relationships/image" Target="../media/image26.emf"/><Relationship Id="rId22" Type="http://schemas.openxmlformats.org/officeDocument/2006/relationships/oleObject" Target="file:///\\MA-DFS\Users\lmatthews\Operations\Direct\Trusted%20Agent\Diagrams\TrainingDiagram.vsd\Drawing\~Page-2\Circle.263"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1.png"/><Relationship Id="rId3" Type="http://schemas.openxmlformats.org/officeDocument/2006/relationships/notesSlide" Target="../notesSlides/notesSlide18.xml"/><Relationship Id="rId7" Type="http://schemas.openxmlformats.org/officeDocument/2006/relationships/image" Target="../media/image47.png"/><Relationship Id="rId12"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6.png"/><Relationship Id="rId11" Type="http://schemas.openxmlformats.org/officeDocument/2006/relationships/oleObject" Target="file:///\\MA-DFS\Users\lmatthews\Operations\Direct\Trusted%20Agent\SecurityDiagram.vsd\Drawing\~Page-1\On-page%20reference" TargetMode="External"/><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uscis.gov/i-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medallies.com/trustedagent.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0101.nccdn.net/1_5/16b/1d0/3ac/MEDallies-Direct-t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533400"/>
            <a:ext cx="4506686" cy="72629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537EB20F-C876-40FD-8D36-89E562F4E684}" type="slidenum">
              <a:rPr lang="en-US" sz="1200" smtClean="0"/>
              <a:pPr/>
              <a:t>1</a:t>
            </a:fld>
            <a:endParaRPr lang="en-US" sz="1200" dirty="0"/>
          </a:p>
        </p:txBody>
      </p:sp>
      <p:sp>
        <p:nvSpPr>
          <p:cNvPr id="2" name="Title 1"/>
          <p:cNvSpPr>
            <a:spLocks noGrp="1"/>
          </p:cNvSpPr>
          <p:nvPr>
            <p:ph type="title"/>
          </p:nvPr>
        </p:nvSpPr>
        <p:spPr>
          <a:xfrm>
            <a:off x="381000" y="2514600"/>
            <a:ext cx="6324600" cy="1447800"/>
          </a:xfrm>
        </p:spPr>
        <p:txBody>
          <a:bodyPr/>
          <a:lstStyle/>
          <a:p>
            <a:pPr algn="ctr"/>
            <a:r>
              <a:rPr lang="en-US" dirty="0" smtClean="0">
                <a:solidFill>
                  <a:schemeClr val="tx2">
                    <a:lumMod val="90000"/>
                    <a:lumOff val="10000"/>
                  </a:schemeClr>
                </a:solidFill>
                <a:effectLst>
                  <a:outerShdw blurRad="38100" dist="38100" dir="2700000" algn="tl">
                    <a:srgbClr val="000000">
                      <a:alpha val="43137"/>
                    </a:srgbClr>
                  </a:outerShdw>
                </a:effectLst>
              </a:rPr>
              <a:t>Trusted Agent Training</a:t>
            </a:r>
            <a:endParaRPr lang="en-US" dirty="0">
              <a:solidFill>
                <a:schemeClr val="tx2">
                  <a:lumMod val="90000"/>
                  <a:lumOff val="10000"/>
                </a:schemeClr>
              </a:solidFill>
              <a:effectLst>
                <a:outerShdw blurRad="38100" dist="38100" dir="2700000" algn="tl">
                  <a:srgbClr val="000000">
                    <a:alpha val="43137"/>
                  </a:srgbClr>
                </a:outerShdw>
              </a:effectLst>
            </a:endParaRPr>
          </a:p>
        </p:txBody>
      </p:sp>
      <p:sp>
        <p:nvSpPr>
          <p:cNvPr id="4" name="Rectangle 3"/>
          <p:cNvSpPr/>
          <p:nvPr/>
        </p:nvSpPr>
        <p:spPr>
          <a:xfrm>
            <a:off x="571500" y="6143483"/>
            <a:ext cx="5943600" cy="423193"/>
          </a:xfrm>
          <a:prstGeom prst="rect">
            <a:avLst/>
          </a:prstGeom>
        </p:spPr>
        <p:txBody>
          <a:bodyPr wrap="square">
            <a:spAutoFit/>
          </a:bodyPr>
          <a:lstStyle/>
          <a:p>
            <a:pPr algn="ctr">
              <a:lnSpc>
                <a:spcPct val="115000"/>
              </a:lnSpc>
            </a:pPr>
            <a:r>
              <a:rPr lang="en-US" sz="1000" dirty="0">
                <a:solidFill>
                  <a:schemeClr val="bg1">
                    <a:lumMod val="75000"/>
                  </a:schemeClr>
                </a:solidFill>
                <a:latin typeface="Garamond" panose="02020404030301010803" pitchFamily="18" charset="0"/>
                <a:ea typeface="Calibri" panose="020F0502020204030204" pitchFamily="34" charset="0"/>
                <a:cs typeface="Times New Roman" panose="02020603050405020304" pitchFamily="18" charset="0"/>
              </a:rPr>
              <a:t>Privileged and Confidential</a:t>
            </a:r>
            <a:endParaRPr lang="en-US" sz="1000" dirty="0">
              <a:solidFill>
                <a:schemeClr val="bg1">
                  <a:lumMod val="75000"/>
                </a:schemeClr>
              </a:solidFill>
              <a:latin typeface="Helvetica" panose="020B0604020202020204" pitchFamily="34" charset="0"/>
              <a:ea typeface="Calibri" panose="020F0502020204030204" pitchFamily="34" charset="0"/>
              <a:cs typeface="Times New Roman" panose="02020603050405020304" pitchFamily="18" charset="0"/>
            </a:endParaRPr>
          </a:p>
          <a:p>
            <a:r>
              <a:rPr lang="en-US" sz="1000" dirty="0">
                <a:solidFill>
                  <a:schemeClr val="bg1">
                    <a:lumMod val="75000"/>
                  </a:schemeClr>
                </a:solidFill>
                <a:latin typeface="Garamond" panose="02020404030301010803" pitchFamily="18" charset="0"/>
                <a:ea typeface="Calibri" panose="020F0502020204030204" pitchFamily="34" charset="0"/>
                <a:cs typeface="Times New Roman" panose="02020603050405020304" pitchFamily="18" charset="0"/>
              </a:rPr>
              <a:t>Do not copy, distribute, or reproduce in any media format without the express written permission of MedAllies, Inc.</a:t>
            </a:r>
            <a:endParaRPr lang="en-US" sz="1000" dirty="0">
              <a:solidFill>
                <a:schemeClr val="bg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2"/>
          </a:bgClr>
        </a:patt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7545709" cy="497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8352416" y="6222701"/>
            <a:ext cx="762000" cy="365125"/>
          </a:xfrm>
        </p:spPr>
        <p:txBody>
          <a:bodyPr/>
          <a:lstStyle/>
          <a:p>
            <a:fld id="{537EB20F-C876-40FD-8D36-89E562F4E684}" type="slidenum">
              <a:rPr lang="en-US" smtClean="0"/>
              <a:pPr/>
              <a:t>10</a:t>
            </a:fld>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8716" y="1246104"/>
            <a:ext cx="4453018" cy="455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2625" y="2261352"/>
            <a:ext cx="965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4375225" y="3404352"/>
            <a:ext cx="0" cy="35635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971799" y="1703304"/>
            <a:ext cx="2819401" cy="3810000"/>
            <a:chOff x="2971799" y="2362200"/>
            <a:chExt cx="2819401" cy="3810000"/>
          </a:xfrm>
        </p:grpSpPr>
        <p:cxnSp>
          <p:nvCxnSpPr>
            <p:cNvPr id="16" name="Straight Arrow Connector 15"/>
            <p:cNvCxnSpPr/>
            <p:nvPr/>
          </p:nvCxnSpPr>
          <p:spPr>
            <a:xfrm>
              <a:off x="5257800" y="2742072"/>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257800" y="55626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971800" y="23622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2971799" y="41148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2971800" y="61722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257800" y="2733443"/>
              <a:ext cx="0" cy="2829157"/>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00119" y="2362201"/>
              <a:ext cx="0" cy="3809999"/>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800600" y="4800600"/>
              <a:ext cx="457200" cy="0"/>
            </a:xfrm>
            <a:prstGeom prst="straightConnector1">
              <a:avLst/>
            </a:prstGeom>
            <a:ln w="28575">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505200" y="4800600"/>
              <a:ext cx="467360" cy="0"/>
            </a:xfrm>
            <a:prstGeom prst="straightConnector1">
              <a:avLst/>
            </a:prstGeom>
            <a:ln w="28575">
              <a:solidFill>
                <a:schemeClr val="tx1"/>
              </a:solidFill>
              <a:headEnd type="arrow" w="lg" len="med"/>
              <a:tailEnd type="none"/>
            </a:ln>
          </p:spPr>
          <p:style>
            <a:lnRef idx="1">
              <a:schemeClr val="accent1"/>
            </a:lnRef>
            <a:fillRef idx="0">
              <a:schemeClr val="accent1"/>
            </a:fillRef>
            <a:effectRef idx="0">
              <a:schemeClr val="accent1"/>
            </a:effectRef>
            <a:fontRef idx="minor">
              <a:schemeClr val="tx1"/>
            </a:fontRef>
          </p:style>
        </p:cxnSp>
      </p:grpSp>
      <p:graphicFrame>
        <p:nvGraphicFramePr>
          <p:cNvPr id="3" name="Object 2"/>
          <p:cNvGraphicFramePr>
            <a:graphicFrameLocks noChangeAspect="1"/>
          </p:cNvGraphicFramePr>
          <p:nvPr>
            <p:extLst>
              <p:ext uri="{D42A27DB-BD31-4B8C-83A1-F6EECF244321}">
                <p14:modId xmlns:p14="http://schemas.microsoft.com/office/powerpoint/2010/main" val="1699308980"/>
              </p:ext>
            </p:extLst>
          </p:nvPr>
        </p:nvGraphicFramePr>
        <p:xfrm>
          <a:off x="3962400" y="3760704"/>
          <a:ext cx="852487" cy="852487"/>
        </p:xfrm>
        <a:graphic>
          <a:graphicData uri="http://schemas.openxmlformats.org/presentationml/2006/ole">
            <mc:AlternateContent xmlns:mc="http://schemas.openxmlformats.org/markup-compatibility/2006">
              <mc:Choice xmlns:v="urn:schemas-microsoft-com:vml" Requires="v">
                <p:oleObj spid="_x0000_s1112" name="Visio" r:id="rId7" imgW="928654" imgH="928654" progId="Visio.Drawing.11">
                  <p:link updateAutomatic="1"/>
                </p:oleObj>
              </mc:Choice>
              <mc:Fallback>
                <p:oleObj name="Visio" r:id="rId7" imgW="928654" imgH="928654" progId="Visio.Drawing.11">
                  <p:link updateAutomatic="1"/>
                  <p:pic>
                    <p:nvPicPr>
                      <p:cNvPr id="0" name=""/>
                      <p:cNvPicPr/>
                      <p:nvPr/>
                    </p:nvPicPr>
                    <p:blipFill>
                      <a:blip r:embed="rId8"/>
                      <a:stretch>
                        <a:fillRect/>
                      </a:stretch>
                    </p:blipFill>
                    <p:spPr>
                      <a:xfrm>
                        <a:off x="3962400" y="3760704"/>
                        <a:ext cx="852487" cy="852487"/>
                      </a:xfrm>
                      <a:prstGeom prst="rect">
                        <a:avLst/>
                      </a:prstGeom>
                    </p:spPr>
                  </p:pic>
                </p:oleObj>
              </mc:Fallback>
            </mc:AlternateContent>
          </a:graphicData>
        </a:graphic>
      </p:graphicFrame>
      <p:grpSp>
        <p:nvGrpSpPr>
          <p:cNvPr id="60" name="Group 59"/>
          <p:cNvGrpSpPr/>
          <p:nvPr/>
        </p:nvGrpSpPr>
        <p:grpSpPr>
          <a:xfrm>
            <a:off x="1645920" y="1550904"/>
            <a:ext cx="5593080" cy="3733800"/>
            <a:chOff x="1645920" y="2209800"/>
            <a:chExt cx="5593080" cy="3733800"/>
          </a:xfrm>
        </p:grpSpPr>
        <p:cxnSp>
          <p:nvCxnSpPr>
            <p:cNvPr id="35" name="Straight Arrow Connector 34"/>
            <p:cNvCxnSpPr/>
            <p:nvPr/>
          </p:nvCxnSpPr>
          <p:spPr>
            <a:xfrm>
              <a:off x="6858000" y="2209800"/>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858000" y="3429000"/>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58000" y="4724400"/>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858000" y="5943600"/>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1645920" y="2209800"/>
              <a:ext cx="502796"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1645920" y="3456187"/>
              <a:ext cx="25908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645920" y="4709160"/>
              <a:ext cx="25139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1645920" y="5943600"/>
              <a:ext cx="502796"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905000" y="3444240"/>
              <a:ext cx="0" cy="128016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6858000" y="2209800"/>
              <a:ext cx="0" cy="122359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858000" y="4720007"/>
              <a:ext cx="0" cy="122359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601734" y="5486400"/>
              <a:ext cx="256266" cy="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01734" y="2667000"/>
              <a:ext cx="256266" cy="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905000" y="4066296"/>
              <a:ext cx="24371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5" name="Title 1"/>
          <p:cNvSpPr txBox="1">
            <a:spLocks/>
          </p:cNvSpPr>
          <p:nvPr/>
        </p:nvSpPr>
        <p:spPr>
          <a:xfrm>
            <a:off x="609600" y="185123"/>
            <a:ext cx="8229600" cy="5334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Electronic PHI Exchange: Direct Network</a:t>
            </a:r>
            <a:endParaRPr lang="en-US" sz="3600" dirty="0"/>
          </a:p>
        </p:txBody>
      </p:sp>
      <p:sp>
        <p:nvSpPr>
          <p:cNvPr id="62" name="TextBox 61"/>
          <p:cNvSpPr txBox="1"/>
          <p:nvPr/>
        </p:nvSpPr>
        <p:spPr>
          <a:xfrm>
            <a:off x="609600" y="5959734"/>
            <a:ext cx="8077200" cy="646331"/>
          </a:xfrm>
          <a:prstGeom prst="rect">
            <a:avLst/>
          </a:prstGeom>
          <a:noFill/>
        </p:spPr>
        <p:txBody>
          <a:bodyPr wrap="square" rtlCol="0">
            <a:spAutoFit/>
          </a:bodyPr>
          <a:lstStyle/>
          <a:p>
            <a:pPr>
              <a:defRPr/>
            </a:pPr>
            <a:r>
              <a:rPr lang="en-US" dirty="0"/>
              <a:t>Health Information Service Provider (HISP) = </a:t>
            </a:r>
            <a:r>
              <a:rPr lang="en-US" dirty="0" smtClean="0"/>
              <a:t>The mechanism </a:t>
            </a:r>
            <a:r>
              <a:rPr lang="en-US" dirty="0"/>
              <a:t>used to provision users with a universal, </a:t>
            </a:r>
            <a:r>
              <a:rPr lang="en-US" dirty="0" smtClean="0"/>
              <a:t>Direct Address following </a:t>
            </a:r>
            <a:r>
              <a:rPr lang="en-US" dirty="0"/>
              <a:t>the Direct Project Standards</a:t>
            </a:r>
          </a:p>
        </p:txBody>
      </p:sp>
    </p:spTree>
    <p:extLst>
      <p:ext uri="{BB962C8B-B14F-4D97-AF65-F5344CB8AC3E}">
        <p14:creationId xmlns:p14="http://schemas.microsoft.com/office/powerpoint/2010/main" val="304251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7EB20F-C876-40FD-8D36-89E562F4E684}" type="slidenum">
              <a:rPr lang="en-US" smtClean="0"/>
              <a:pPr/>
              <a:t>11</a:t>
            </a:fld>
            <a:endParaRPr lang="en-US"/>
          </a:p>
        </p:txBody>
      </p:sp>
      <p:sp>
        <p:nvSpPr>
          <p:cNvPr id="6" name="Title 4"/>
          <p:cNvSpPr>
            <a:spLocks noGrp="1"/>
          </p:cNvSpPr>
          <p:nvPr>
            <p:ph type="title"/>
          </p:nvPr>
        </p:nvSpPr>
        <p:spPr>
          <a:xfrm>
            <a:off x="533400" y="152400"/>
            <a:ext cx="8229600" cy="914400"/>
          </a:xfrm>
        </p:spPr>
        <p:txBody>
          <a:bodyPr>
            <a:normAutofit fontScale="90000"/>
          </a:bodyPr>
          <a:lstStyle/>
          <a:p>
            <a:r>
              <a:rPr lang="en-US" dirty="0" smtClean="0"/>
              <a:t/>
            </a:r>
            <a:br>
              <a:rPr lang="en-US" dirty="0" smtClean="0"/>
            </a:br>
            <a:r>
              <a:rPr lang="en-US" sz="4000" dirty="0" smtClean="0"/>
              <a:t>How do you know which </a:t>
            </a:r>
            <a:r>
              <a:rPr lang="en-US" sz="4000" cap="small" dirty="0" smtClean="0"/>
              <a:t>HISPs</a:t>
            </a:r>
            <a:r>
              <a:rPr lang="en-US" sz="4000" dirty="0" smtClean="0"/>
              <a:t> are safe to communicate with?</a:t>
            </a:r>
            <a:endParaRPr lang="en-US" sz="4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938" y="3352800"/>
            <a:ext cx="965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3170857535"/>
              </p:ext>
            </p:extLst>
          </p:nvPr>
        </p:nvGraphicFramePr>
        <p:xfrm>
          <a:off x="976313" y="2362200"/>
          <a:ext cx="928687" cy="928687"/>
        </p:xfrm>
        <a:graphic>
          <a:graphicData uri="http://schemas.openxmlformats.org/presentationml/2006/ole">
            <mc:AlternateContent xmlns:mc="http://schemas.openxmlformats.org/markup-compatibility/2006">
              <mc:Choice xmlns:v="urn:schemas-microsoft-com:vml" Requires="v">
                <p:oleObj spid="_x0000_s2729" name="Visio" r:id="rId5" imgW="928654" imgH="928654" progId="Visio.Drawing.11">
                  <p:link updateAutomatic="1"/>
                </p:oleObj>
              </mc:Choice>
              <mc:Fallback>
                <p:oleObj name="Visio" r:id="rId5" imgW="928654" imgH="928654" progId="Visio.Drawing.11">
                  <p:link updateAutomatic="1"/>
                  <p:pic>
                    <p:nvPicPr>
                      <p:cNvPr id="0" name=""/>
                      <p:cNvPicPr/>
                      <p:nvPr/>
                    </p:nvPicPr>
                    <p:blipFill>
                      <a:blip r:embed="rId6"/>
                      <a:stretch>
                        <a:fillRect/>
                      </a:stretch>
                    </p:blipFill>
                    <p:spPr>
                      <a:xfrm>
                        <a:off x="976313" y="2362200"/>
                        <a:ext cx="928687" cy="92868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63578409"/>
              </p:ext>
            </p:extLst>
          </p:nvPr>
        </p:nvGraphicFramePr>
        <p:xfrm>
          <a:off x="7300913" y="2286000"/>
          <a:ext cx="928687" cy="928687"/>
        </p:xfrm>
        <a:graphic>
          <a:graphicData uri="http://schemas.openxmlformats.org/presentationml/2006/ole">
            <mc:AlternateContent xmlns:mc="http://schemas.openxmlformats.org/markup-compatibility/2006">
              <mc:Choice xmlns:v="urn:schemas-microsoft-com:vml" Requires="v">
                <p:oleObj spid="_x0000_s2730" name="Visio" r:id="rId7" imgW="928654" imgH="928654" progId="Visio.Drawing.11">
                  <p:link updateAutomatic="1"/>
                </p:oleObj>
              </mc:Choice>
              <mc:Fallback>
                <p:oleObj name="Visio" r:id="rId7" imgW="928654" imgH="928654" progId="Visio.Drawing.11">
                  <p:link updateAutomatic="1"/>
                  <p:pic>
                    <p:nvPicPr>
                      <p:cNvPr id="0" name=""/>
                      <p:cNvPicPr/>
                      <p:nvPr/>
                    </p:nvPicPr>
                    <p:blipFill>
                      <a:blip r:embed="rId8"/>
                      <a:stretch>
                        <a:fillRect/>
                      </a:stretch>
                    </p:blipFill>
                    <p:spPr>
                      <a:xfrm>
                        <a:off x="7300913" y="2286000"/>
                        <a:ext cx="928687" cy="92868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49375763"/>
              </p:ext>
            </p:extLst>
          </p:nvPr>
        </p:nvGraphicFramePr>
        <p:xfrm>
          <a:off x="5072138" y="1981200"/>
          <a:ext cx="928687" cy="928687"/>
        </p:xfrm>
        <a:graphic>
          <a:graphicData uri="http://schemas.openxmlformats.org/presentationml/2006/ole">
            <mc:AlternateContent xmlns:mc="http://schemas.openxmlformats.org/markup-compatibility/2006">
              <mc:Choice xmlns:v="urn:schemas-microsoft-com:vml" Requires="v">
                <p:oleObj spid="_x0000_s2731" name="Visio" r:id="rId9" imgW="928654" imgH="928654" progId="Visio.Drawing.11">
                  <p:link updateAutomatic="1"/>
                </p:oleObj>
              </mc:Choice>
              <mc:Fallback>
                <p:oleObj name="Visio" r:id="rId9" imgW="928654" imgH="928654" progId="Visio.Drawing.11">
                  <p:link updateAutomatic="1"/>
                  <p:pic>
                    <p:nvPicPr>
                      <p:cNvPr id="0" name=""/>
                      <p:cNvPicPr/>
                      <p:nvPr/>
                    </p:nvPicPr>
                    <p:blipFill>
                      <a:blip r:embed="rId10"/>
                      <a:stretch>
                        <a:fillRect/>
                      </a:stretch>
                    </p:blipFill>
                    <p:spPr>
                      <a:xfrm>
                        <a:off x="5072138" y="1981200"/>
                        <a:ext cx="928687" cy="92868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97850329"/>
              </p:ext>
            </p:extLst>
          </p:nvPr>
        </p:nvGraphicFramePr>
        <p:xfrm>
          <a:off x="1433513" y="4031456"/>
          <a:ext cx="928687" cy="928687"/>
        </p:xfrm>
        <a:graphic>
          <a:graphicData uri="http://schemas.openxmlformats.org/presentationml/2006/ole">
            <mc:AlternateContent xmlns:mc="http://schemas.openxmlformats.org/markup-compatibility/2006">
              <mc:Choice xmlns:v="urn:schemas-microsoft-com:vml" Requires="v">
                <p:oleObj spid="_x0000_s2732" name="Visio" r:id="rId11" imgW="928654" imgH="928654" progId="Visio.Drawing.11">
                  <p:link updateAutomatic="1"/>
                </p:oleObj>
              </mc:Choice>
              <mc:Fallback>
                <p:oleObj name="Visio" r:id="rId11" imgW="928654" imgH="928654" progId="Visio.Drawing.11">
                  <p:link updateAutomatic="1"/>
                  <p:pic>
                    <p:nvPicPr>
                      <p:cNvPr id="0" name=""/>
                      <p:cNvPicPr/>
                      <p:nvPr/>
                    </p:nvPicPr>
                    <p:blipFill>
                      <a:blip r:embed="rId12"/>
                      <a:stretch>
                        <a:fillRect/>
                      </a:stretch>
                    </p:blipFill>
                    <p:spPr>
                      <a:xfrm>
                        <a:off x="1433513" y="4031456"/>
                        <a:ext cx="928687" cy="92868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57984340"/>
              </p:ext>
            </p:extLst>
          </p:nvPr>
        </p:nvGraphicFramePr>
        <p:xfrm>
          <a:off x="7010400" y="4876800"/>
          <a:ext cx="928687" cy="928687"/>
        </p:xfrm>
        <a:graphic>
          <a:graphicData uri="http://schemas.openxmlformats.org/presentationml/2006/ole">
            <mc:AlternateContent xmlns:mc="http://schemas.openxmlformats.org/markup-compatibility/2006">
              <mc:Choice xmlns:v="urn:schemas-microsoft-com:vml" Requires="v">
                <p:oleObj spid="_x0000_s2733" name="Visio" r:id="rId13" imgW="928654" imgH="928654" progId="Visio.Drawing.11">
                  <p:link updateAutomatic="1"/>
                </p:oleObj>
              </mc:Choice>
              <mc:Fallback>
                <p:oleObj name="Visio" r:id="rId13" imgW="928654" imgH="928654" progId="Visio.Drawing.11">
                  <p:link updateAutomatic="1"/>
                  <p:pic>
                    <p:nvPicPr>
                      <p:cNvPr id="0" name=""/>
                      <p:cNvPicPr/>
                      <p:nvPr/>
                    </p:nvPicPr>
                    <p:blipFill>
                      <a:blip r:embed="rId14"/>
                      <a:stretch>
                        <a:fillRect/>
                      </a:stretch>
                    </p:blipFill>
                    <p:spPr>
                      <a:xfrm>
                        <a:off x="7010400" y="4876800"/>
                        <a:ext cx="928687" cy="92868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11546038"/>
              </p:ext>
            </p:extLst>
          </p:nvPr>
        </p:nvGraphicFramePr>
        <p:xfrm>
          <a:off x="5700713" y="3567113"/>
          <a:ext cx="928687" cy="928687"/>
        </p:xfrm>
        <a:graphic>
          <a:graphicData uri="http://schemas.openxmlformats.org/presentationml/2006/ole">
            <mc:AlternateContent xmlns:mc="http://schemas.openxmlformats.org/markup-compatibility/2006">
              <mc:Choice xmlns:v="urn:schemas-microsoft-com:vml" Requires="v">
                <p:oleObj spid="_x0000_s2734" name="Visio" r:id="rId15" imgW="928654" imgH="928654" progId="Visio.Drawing.11">
                  <p:link updateAutomatic="1"/>
                </p:oleObj>
              </mc:Choice>
              <mc:Fallback>
                <p:oleObj name="Visio" r:id="rId15" imgW="928654" imgH="928654" progId="Visio.Drawing.11">
                  <p:link updateAutomatic="1"/>
                  <p:pic>
                    <p:nvPicPr>
                      <p:cNvPr id="0" name=""/>
                      <p:cNvPicPr/>
                      <p:nvPr/>
                    </p:nvPicPr>
                    <p:blipFill>
                      <a:blip r:embed="rId16"/>
                      <a:stretch>
                        <a:fillRect/>
                      </a:stretch>
                    </p:blipFill>
                    <p:spPr>
                      <a:xfrm>
                        <a:off x="5700713" y="3567113"/>
                        <a:ext cx="928687" cy="92868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39419144"/>
              </p:ext>
            </p:extLst>
          </p:nvPr>
        </p:nvGraphicFramePr>
        <p:xfrm>
          <a:off x="2362200" y="5334000"/>
          <a:ext cx="928687" cy="928687"/>
        </p:xfrm>
        <a:graphic>
          <a:graphicData uri="http://schemas.openxmlformats.org/presentationml/2006/ole">
            <mc:AlternateContent xmlns:mc="http://schemas.openxmlformats.org/markup-compatibility/2006">
              <mc:Choice xmlns:v="urn:schemas-microsoft-com:vml" Requires="v">
                <p:oleObj spid="_x0000_s2735" name="Visio" r:id="rId17" imgW="928654" imgH="928654" progId="Visio.Drawing.11">
                  <p:link updateAutomatic="1"/>
                </p:oleObj>
              </mc:Choice>
              <mc:Fallback>
                <p:oleObj name="Visio" r:id="rId17" imgW="928654" imgH="928654" progId="Visio.Drawing.11">
                  <p:link updateAutomatic="1"/>
                  <p:pic>
                    <p:nvPicPr>
                      <p:cNvPr id="0" name=""/>
                      <p:cNvPicPr/>
                      <p:nvPr/>
                    </p:nvPicPr>
                    <p:blipFill>
                      <a:blip r:embed="rId18"/>
                      <a:stretch>
                        <a:fillRect/>
                      </a:stretch>
                    </p:blipFill>
                    <p:spPr>
                      <a:xfrm>
                        <a:off x="2362200" y="5334000"/>
                        <a:ext cx="928687" cy="92868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774401886"/>
              </p:ext>
            </p:extLst>
          </p:nvPr>
        </p:nvGraphicFramePr>
        <p:xfrm>
          <a:off x="2652713" y="2424113"/>
          <a:ext cx="928687" cy="928687"/>
        </p:xfrm>
        <a:graphic>
          <a:graphicData uri="http://schemas.openxmlformats.org/presentationml/2006/ole">
            <mc:AlternateContent xmlns:mc="http://schemas.openxmlformats.org/markup-compatibility/2006">
              <mc:Choice xmlns:v="urn:schemas-microsoft-com:vml" Requires="v">
                <p:oleObj spid="_x0000_s2736" name="Visio" r:id="rId19" imgW="928654" imgH="928654" progId="Visio.Drawing.11">
                  <p:link updateAutomatic="1"/>
                </p:oleObj>
              </mc:Choice>
              <mc:Fallback>
                <p:oleObj name="Visio" r:id="rId19" imgW="928654" imgH="928654" progId="Visio.Drawing.11">
                  <p:link updateAutomatic="1"/>
                  <p:pic>
                    <p:nvPicPr>
                      <p:cNvPr id="0" name=""/>
                      <p:cNvPicPr/>
                      <p:nvPr/>
                    </p:nvPicPr>
                    <p:blipFill>
                      <a:blip r:embed="rId20"/>
                      <a:stretch>
                        <a:fillRect/>
                      </a:stretch>
                    </p:blipFill>
                    <p:spPr>
                      <a:xfrm>
                        <a:off x="2652713" y="2424113"/>
                        <a:ext cx="928687" cy="928687"/>
                      </a:xfrm>
                      <a:prstGeom prst="rect">
                        <a:avLst/>
                      </a:prstGeom>
                    </p:spPr>
                  </p:pic>
                </p:oleObj>
              </mc:Fallback>
            </mc:AlternateContent>
          </a:graphicData>
        </a:graphic>
      </p:graphicFrame>
      <p:sp>
        <p:nvSpPr>
          <p:cNvPr id="15" name="Rectangle 14"/>
          <p:cNvSpPr/>
          <p:nvPr/>
        </p:nvSpPr>
        <p:spPr>
          <a:xfrm>
            <a:off x="4106938" y="2429470"/>
            <a:ext cx="498855" cy="923330"/>
          </a:xfrm>
          <a:prstGeom prst="rect">
            <a:avLst/>
          </a:prstGeom>
          <a:noFill/>
        </p:spPr>
        <p:txBody>
          <a:bodyPr wrap="none" lIns="91440" tIns="45720" rIns="91440" bIns="45720">
            <a:spAutoFit/>
          </a:bodyPr>
          <a:lstStyle/>
          <a:p>
            <a:pPr algn="ctr"/>
            <a:r>
              <a:rPr lang="en-US" sz="5400" b="1" cap="none" spc="0" dirty="0" smtClean="0">
                <a:ln w="12700">
                  <a:solidFill>
                    <a:srgbClr val="A50021"/>
                  </a:solidFill>
                  <a:prstDash val="solid"/>
                </a:ln>
                <a:solidFill>
                  <a:srgbClr val="FF5050"/>
                </a:solidFill>
                <a:effectLst>
                  <a:outerShdw blurRad="41275" dist="20320" dir="1800000" algn="tl" rotWithShape="0">
                    <a:srgbClr val="000000">
                      <a:alpha val="40000"/>
                    </a:srgbClr>
                  </a:outerShdw>
                </a:effectLst>
              </a:rPr>
              <a:t>?</a:t>
            </a:r>
            <a:endParaRPr lang="en-US" sz="5400" b="1" cap="none" spc="0" dirty="0">
              <a:ln w="12700">
                <a:solidFill>
                  <a:srgbClr val="A50021"/>
                </a:solidFill>
                <a:prstDash val="solid"/>
              </a:ln>
              <a:solidFill>
                <a:srgbClr val="FF5050"/>
              </a:solidFill>
              <a:effectLst>
                <a:outerShdw blurRad="41275" dist="20320" dir="1800000" algn="tl" rotWithShape="0">
                  <a:srgbClr val="000000">
                    <a:alpha val="40000"/>
                  </a:srgbClr>
                </a:outerShdw>
              </a:effectLs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49528634"/>
              </p:ext>
            </p:extLst>
          </p:nvPr>
        </p:nvGraphicFramePr>
        <p:xfrm>
          <a:off x="4100390" y="4495800"/>
          <a:ext cx="928687" cy="928687"/>
        </p:xfrm>
        <a:graphic>
          <a:graphicData uri="http://schemas.openxmlformats.org/presentationml/2006/ole">
            <mc:AlternateContent xmlns:mc="http://schemas.openxmlformats.org/markup-compatibility/2006">
              <mc:Choice xmlns:v="urn:schemas-microsoft-com:vml" Requires="v">
                <p:oleObj spid="_x0000_s2737" name="Visio" r:id="rId21" imgW="928654" imgH="928654" progId="Visio.Drawing.11">
                  <p:link updateAutomatic="1"/>
                </p:oleObj>
              </mc:Choice>
              <mc:Fallback>
                <p:oleObj name="Visio" r:id="rId21" imgW="928654" imgH="928654" progId="Visio.Drawing.11">
                  <p:link updateAutomatic="1"/>
                  <p:pic>
                    <p:nvPicPr>
                      <p:cNvPr id="0" name=""/>
                      <p:cNvPicPr/>
                      <p:nvPr/>
                    </p:nvPicPr>
                    <p:blipFill>
                      <a:blip r:embed="rId22"/>
                      <a:stretch>
                        <a:fillRect/>
                      </a:stretch>
                    </p:blipFill>
                    <p:spPr>
                      <a:xfrm>
                        <a:off x="4100390" y="4495800"/>
                        <a:ext cx="928687" cy="928687"/>
                      </a:xfrm>
                      <a:prstGeom prst="rect">
                        <a:avLst/>
                      </a:prstGeom>
                    </p:spPr>
                  </p:pic>
                </p:oleObj>
              </mc:Fallback>
            </mc:AlternateContent>
          </a:graphicData>
        </a:graphic>
      </p:graphicFrame>
    </p:spTree>
    <p:extLst>
      <p:ext uri="{BB962C8B-B14F-4D97-AF65-F5344CB8AC3E}">
        <p14:creationId xmlns:p14="http://schemas.microsoft.com/office/powerpoint/2010/main" val="159588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37EB20F-C876-40FD-8D36-89E562F4E684}" type="slidenum">
              <a:rPr lang="en-US" sz="1200" smtClean="0"/>
              <a:pPr/>
              <a:t>12</a:t>
            </a:fld>
            <a:endParaRPr lang="en-US" sz="1200" dirty="0"/>
          </a:p>
        </p:txBody>
      </p:sp>
      <p:sp>
        <p:nvSpPr>
          <p:cNvPr id="2" name="Title 1"/>
          <p:cNvSpPr>
            <a:spLocks noGrp="1"/>
          </p:cNvSpPr>
          <p:nvPr>
            <p:ph type="title"/>
          </p:nvPr>
        </p:nvSpPr>
        <p:spPr>
          <a:xfrm>
            <a:off x="381000" y="2209800"/>
            <a:ext cx="6324600" cy="2328397"/>
          </a:xfrm>
        </p:spPr>
        <p:txBody>
          <a:bodyPr/>
          <a:lstStyle/>
          <a:p>
            <a:pPr marL="19050" lvl="1" indent="-19050" algn="ctr"/>
            <a:r>
              <a:rPr lang="en-US" sz="5400" dirty="0" smtClean="0">
                <a:solidFill>
                  <a:schemeClr val="tx2">
                    <a:lumMod val="90000"/>
                    <a:lumOff val="10000"/>
                  </a:schemeClr>
                </a:solidFill>
                <a:effectLst>
                  <a:outerShdw blurRad="38100" dist="38100" dir="2700000" algn="tl">
                    <a:srgbClr val="000000">
                      <a:alpha val="43137"/>
                    </a:srgbClr>
                  </a:outerShdw>
                </a:effectLst>
              </a:rPr>
              <a:t>Direct Accreditation Bodies</a:t>
            </a:r>
            <a:endParaRPr lang="en-US" sz="2800" dirty="0">
              <a:solidFill>
                <a:schemeClr val="tx2">
                  <a:lumMod val="90000"/>
                  <a:lumOff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997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p:cNvSpPr>
            <a:spLocks noGrp="1"/>
          </p:cNvSpPr>
          <p:nvPr>
            <p:ph idx="1"/>
          </p:nvPr>
        </p:nvSpPr>
        <p:spPr>
          <a:xfrm>
            <a:off x="304800" y="2057400"/>
            <a:ext cx="8382000" cy="3048000"/>
          </a:xfrm>
        </p:spPr>
        <p:txBody>
          <a:bodyPr>
            <a:normAutofit/>
          </a:bodyPr>
          <a:lstStyle/>
          <a:p>
            <a:pPr lvl="1"/>
            <a:r>
              <a:rPr lang="en-US" sz="2400" b="1" dirty="0" smtClean="0"/>
              <a:t>EHNAC </a:t>
            </a:r>
            <a:r>
              <a:rPr lang="en-US" sz="2400" dirty="0"/>
              <a:t>(Electronic Healthcare Network Accreditation </a:t>
            </a:r>
            <a:r>
              <a:rPr lang="en-US" sz="2400" dirty="0" smtClean="0"/>
              <a:t>Commission) </a:t>
            </a:r>
            <a:r>
              <a:rPr lang="en-US" sz="2400" dirty="0"/>
              <a:t>provides </a:t>
            </a:r>
            <a:r>
              <a:rPr lang="en-US" sz="2400" dirty="0" smtClean="0"/>
              <a:t>accreditation to HISPs  </a:t>
            </a:r>
          </a:p>
          <a:p>
            <a:pPr lvl="2"/>
            <a:r>
              <a:rPr lang="en-US" sz="2200" dirty="0" smtClean="0"/>
              <a:t>Similar </a:t>
            </a:r>
            <a:r>
              <a:rPr lang="en-US" sz="2200" dirty="0"/>
              <a:t>to Joint </a:t>
            </a:r>
            <a:r>
              <a:rPr lang="en-US" sz="2200" dirty="0" smtClean="0"/>
              <a:t>Commission Accreditation</a:t>
            </a:r>
          </a:p>
          <a:p>
            <a:pPr marL="667512" lvl="2" indent="0">
              <a:buNone/>
            </a:pPr>
            <a:endParaRPr lang="en-US" sz="1800" dirty="0" smtClean="0"/>
          </a:p>
          <a:p>
            <a:pPr lvl="1"/>
            <a:r>
              <a:rPr lang="en-US" sz="2400" b="1" dirty="0" smtClean="0"/>
              <a:t>DirectTrust</a:t>
            </a:r>
            <a:r>
              <a:rPr lang="en-US" sz="2400" dirty="0" smtClean="0"/>
              <a:t> bundles accredited HISPs for connectivity to one another</a:t>
            </a:r>
            <a:endParaRPr lang="en-US" dirty="0" smtClean="0"/>
          </a:p>
        </p:txBody>
      </p:sp>
      <p:sp>
        <p:nvSpPr>
          <p:cNvPr id="6" name="Title 4"/>
          <p:cNvSpPr>
            <a:spLocks noGrp="1"/>
          </p:cNvSpPr>
          <p:nvPr>
            <p:ph type="title"/>
          </p:nvPr>
        </p:nvSpPr>
        <p:spPr>
          <a:xfrm>
            <a:off x="152400" y="152400"/>
            <a:ext cx="8763000" cy="1295400"/>
          </a:xfrm>
        </p:spPr>
        <p:txBody>
          <a:bodyPr>
            <a:noAutofit/>
          </a:bodyPr>
          <a:lstStyle/>
          <a:p>
            <a:r>
              <a:rPr lang="en-US" sz="4000" dirty="0" smtClean="0"/>
              <a:t>Direct Accreditation Bodies</a:t>
            </a:r>
            <a:endParaRPr lang="en-US" sz="3600" dirty="0"/>
          </a:p>
        </p:txBody>
      </p:sp>
      <p:sp>
        <p:nvSpPr>
          <p:cNvPr id="2" name="Slide Number Placeholder 1"/>
          <p:cNvSpPr>
            <a:spLocks noGrp="1"/>
          </p:cNvSpPr>
          <p:nvPr>
            <p:ph type="sldNum" sz="quarter" idx="12"/>
          </p:nvPr>
        </p:nvSpPr>
        <p:spPr/>
        <p:txBody>
          <a:bodyPr/>
          <a:lstStyle/>
          <a:p>
            <a:fld id="{537EB20F-C876-40FD-8D36-89E562F4E684}" type="slidenum">
              <a:rPr lang="en-US" smtClean="0"/>
              <a:pPr/>
              <a:t>13</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724400"/>
            <a:ext cx="1066800" cy="1495425"/>
          </a:xfrm>
          <a:prstGeom prst="rect">
            <a:avLst/>
          </a:prstGeom>
          <a:noFill/>
          <a:ln>
            <a:noFill/>
          </a:ln>
        </p:spPr>
      </p:pic>
    </p:spTree>
    <p:extLst>
      <p:ext uri="{BB962C8B-B14F-4D97-AF65-F5344CB8AC3E}">
        <p14:creationId xmlns:p14="http://schemas.microsoft.com/office/powerpoint/2010/main" val="46368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7EB20F-C876-40FD-8D36-89E562F4E684}" type="slidenum">
              <a:rPr lang="en-US" smtClean="0"/>
              <a:pPr/>
              <a:t>14</a:t>
            </a:fld>
            <a:endParaRPr lang="en-US"/>
          </a:p>
        </p:txBody>
      </p:sp>
      <p:sp>
        <p:nvSpPr>
          <p:cNvPr id="17" name="Title 2"/>
          <p:cNvSpPr txBox="1">
            <a:spLocks/>
          </p:cNvSpPr>
          <p:nvPr/>
        </p:nvSpPr>
        <p:spPr>
          <a:xfrm>
            <a:off x="304800" y="304800"/>
            <a:ext cx="8381260" cy="10543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6000" cap="small" dirty="0" smtClean="0"/>
              <a:t>EHNAC</a:t>
            </a:r>
            <a:endParaRPr lang="en-US" sz="6000" cap="small" dirty="0"/>
          </a:p>
        </p:txBody>
      </p:sp>
      <p:pic>
        <p:nvPicPr>
          <p:cNvPr id="18" name="Picture 4" descr="http://www.healthworkscollective.com/sites/healthworkscollective.com/files/images_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1148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p:nvPr/>
        </p:nvPicPr>
        <p:blipFill>
          <a:blip r:embed="rId5">
            <a:extLst>
              <a:ext uri="{28A0092B-C50C-407E-A947-70E740481C1C}">
                <a14:useLocalDpi xmlns:a14="http://schemas.microsoft.com/office/drawing/2010/main" val="0"/>
              </a:ext>
            </a:extLst>
          </a:blip>
          <a:srcRect/>
          <a:stretch>
            <a:fillRect/>
          </a:stretch>
        </p:blipFill>
        <p:spPr bwMode="auto">
          <a:xfrm>
            <a:off x="6577852" y="4267200"/>
            <a:ext cx="965947" cy="1447800"/>
          </a:xfrm>
          <a:prstGeom prst="rect">
            <a:avLst/>
          </a:prstGeom>
          <a:noFill/>
          <a:ln>
            <a:noFill/>
          </a:ln>
        </p:spPr>
      </p:pic>
      <p:graphicFrame>
        <p:nvGraphicFramePr>
          <p:cNvPr id="16" name="Object 15"/>
          <p:cNvGraphicFramePr>
            <a:graphicFrameLocks noChangeAspect="1"/>
          </p:cNvGraphicFramePr>
          <p:nvPr>
            <p:extLst>
              <p:ext uri="{D42A27DB-BD31-4B8C-83A1-F6EECF244321}">
                <p14:modId xmlns:p14="http://schemas.microsoft.com/office/powerpoint/2010/main" val="2930464169"/>
              </p:ext>
            </p:extLst>
          </p:nvPr>
        </p:nvGraphicFramePr>
        <p:xfrm>
          <a:off x="457200" y="1828800"/>
          <a:ext cx="2819400" cy="2819400"/>
        </p:xfrm>
        <a:graphic>
          <a:graphicData uri="http://schemas.openxmlformats.org/presentationml/2006/ole">
            <mc:AlternateContent xmlns:mc="http://schemas.openxmlformats.org/markup-compatibility/2006">
              <mc:Choice xmlns:v="urn:schemas-microsoft-com:vml" Requires="v">
                <p:oleObj spid="_x0000_s5239" name="Visio" r:id="rId6" imgW="928654" imgH="928654" progId="Visio.Drawing.11">
                  <p:link updateAutomatic="1"/>
                </p:oleObj>
              </mc:Choice>
              <mc:Fallback>
                <p:oleObj name="Visio" r:id="rId6" imgW="928654" imgH="928654" progId="Visio.Drawing.11">
                  <p:link updateAutomatic="1"/>
                  <p:pic>
                    <p:nvPicPr>
                      <p:cNvPr id="0" name=""/>
                      <p:cNvPicPr/>
                      <p:nvPr/>
                    </p:nvPicPr>
                    <p:blipFill>
                      <a:blip r:embed="rId7"/>
                      <a:stretch>
                        <a:fillRect/>
                      </a:stretch>
                    </p:blipFill>
                    <p:spPr>
                      <a:xfrm>
                        <a:off x="457200" y="1828800"/>
                        <a:ext cx="2819400" cy="2819400"/>
                      </a:xfrm>
                      <a:prstGeom prst="rect">
                        <a:avLst/>
                      </a:prstGeom>
                    </p:spPr>
                  </p:pic>
                </p:oleObj>
              </mc:Fallback>
            </mc:AlternateContent>
          </a:graphicData>
        </a:graphic>
      </p:graphicFrame>
      <p:sp>
        <p:nvSpPr>
          <p:cNvPr id="4" name="TextBox 3"/>
          <p:cNvSpPr txBox="1"/>
          <p:nvPr/>
        </p:nvSpPr>
        <p:spPr>
          <a:xfrm>
            <a:off x="3429000" y="2209800"/>
            <a:ext cx="358140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Security</a:t>
            </a:r>
          </a:p>
          <a:p>
            <a:pPr marL="285750" indent="-285750">
              <a:buFont typeface="Arial" panose="020B0604020202020204" pitchFamily="34" charset="0"/>
              <a:buChar char="•"/>
            </a:pPr>
            <a:r>
              <a:rPr lang="en-US" sz="3200" dirty="0" smtClean="0"/>
              <a:t>Identity Proofing</a:t>
            </a:r>
            <a:endParaRPr lang="en-US" sz="3200" dirty="0"/>
          </a:p>
        </p:txBody>
      </p:sp>
      <p:pic>
        <p:nvPicPr>
          <p:cNvPr id="5197" name="Picture 77" descr="C:\Users\lmatthews\AppData\Local\Microsoft\Windows\INetCache\IE\TICOKZCE\Check-green.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8792" y="2133600"/>
            <a:ext cx="538608" cy="538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7" descr="C:\Users\lmatthews\AppData\Local\Microsoft\Windows\INetCache\IE\TICOKZCE\Check-green.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1096" y="2609455"/>
            <a:ext cx="538608" cy="53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674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33333E-6 -2.22222E-6 L 0.20416 0.16111 " pathEditMode="relative" rAng="0" ptsTypes="AA">
                                      <p:cBhvr>
                                        <p:cTn id="14" dur="1500" fill="hold"/>
                                        <p:tgtEl>
                                          <p:spTgt spid="16"/>
                                        </p:tgtEl>
                                        <p:attrNameLst>
                                          <p:attrName>ppt_x</p:attrName>
                                          <p:attrName>ppt_y</p:attrName>
                                        </p:attrNameLst>
                                      </p:cBhvr>
                                      <p:rCtr x="10208" y="8056"/>
                                    </p:animMotion>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197"/>
                                        </p:tgtEl>
                                        <p:attrNameLst>
                                          <p:attrName>style.visibility</p:attrName>
                                        </p:attrNameLst>
                                      </p:cBhvr>
                                      <p:to>
                                        <p:strVal val="hidden"/>
                                      </p:to>
                                    </p:set>
                                  </p:childTnLst>
                                </p:cTn>
                              </p:par>
                              <p:par>
                                <p:cTn id="21" presetID="1" presetClass="entr" presetSubtype="0" fill="hold" nodeType="withEffect">
                                  <p:stCondLst>
                                    <p:cond delay="130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130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133600" y="1804930"/>
            <a:ext cx="4953000" cy="4672070"/>
            <a:chOff x="2133600" y="1804930"/>
            <a:chExt cx="4953000" cy="4672070"/>
          </a:xfrm>
        </p:grpSpPr>
        <p:sp>
          <p:nvSpPr>
            <p:cNvPr id="27" name="Oval 26"/>
            <p:cNvSpPr/>
            <p:nvPr/>
          </p:nvSpPr>
          <p:spPr>
            <a:xfrm>
              <a:off x="2133600" y="1804930"/>
              <a:ext cx="4953000" cy="4672070"/>
            </a:xfrm>
            <a:prstGeom prst="ellipse">
              <a:avLst/>
            </a:prstGeom>
            <a:solidFill>
              <a:schemeClr val="bg2">
                <a:lumMod val="95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4610100" y="4090930"/>
              <a:ext cx="0" cy="1181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810000" y="4090930"/>
              <a:ext cx="800100" cy="7858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352800" y="4090930"/>
              <a:ext cx="12573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810000" y="3276600"/>
              <a:ext cx="800100" cy="8143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610099" y="2986087"/>
              <a:ext cx="1" cy="11048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610100" y="3276600"/>
              <a:ext cx="800100" cy="8028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610100" y="4090930"/>
              <a:ext cx="118110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606737" y="4079416"/>
              <a:ext cx="803463" cy="7973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537EB20F-C876-40FD-8D36-89E562F4E684}" type="slidenum">
              <a:rPr lang="en-US" smtClean="0"/>
              <a:pPr/>
              <a:t>15</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938" y="3352800"/>
            <a:ext cx="965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40837706"/>
              </p:ext>
            </p:extLst>
          </p:nvPr>
        </p:nvGraphicFramePr>
        <p:xfrm>
          <a:off x="976313" y="2362200"/>
          <a:ext cx="928687" cy="928687"/>
        </p:xfrm>
        <a:graphic>
          <a:graphicData uri="http://schemas.openxmlformats.org/presentationml/2006/ole">
            <mc:AlternateContent xmlns:mc="http://schemas.openxmlformats.org/markup-compatibility/2006">
              <mc:Choice xmlns:v="urn:schemas-microsoft-com:vml" Requires="v">
                <p:oleObj spid="_x0000_s10662" name="Visio" r:id="rId5" imgW="928654" imgH="928654" progId="Visio.Drawing.11">
                  <p:link updateAutomatic="1"/>
                </p:oleObj>
              </mc:Choice>
              <mc:Fallback>
                <p:oleObj name="Visio" r:id="rId5" imgW="928654" imgH="928654" progId="Visio.Drawing.11">
                  <p:link updateAutomatic="1"/>
                  <p:pic>
                    <p:nvPicPr>
                      <p:cNvPr id="0" name=""/>
                      <p:cNvPicPr/>
                      <p:nvPr/>
                    </p:nvPicPr>
                    <p:blipFill>
                      <a:blip r:embed="rId6"/>
                      <a:stretch>
                        <a:fillRect/>
                      </a:stretch>
                    </p:blipFill>
                    <p:spPr>
                      <a:xfrm>
                        <a:off x="976313" y="2362200"/>
                        <a:ext cx="928687" cy="92868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76465277"/>
              </p:ext>
            </p:extLst>
          </p:nvPr>
        </p:nvGraphicFramePr>
        <p:xfrm>
          <a:off x="7300913" y="2286000"/>
          <a:ext cx="928687" cy="928687"/>
        </p:xfrm>
        <a:graphic>
          <a:graphicData uri="http://schemas.openxmlformats.org/presentationml/2006/ole">
            <mc:AlternateContent xmlns:mc="http://schemas.openxmlformats.org/markup-compatibility/2006">
              <mc:Choice xmlns:v="urn:schemas-microsoft-com:vml" Requires="v">
                <p:oleObj spid="_x0000_s10663" name="Visio" r:id="rId7" imgW="928654" imgH="928654" progId="Visio.Drawing.11">
                  <p:link updateAutomatic="1"/>
                </p:oleObj>
              </mc:Choice>
              <mc:Fallback>
                <p:oleObj name="Visio" r:id="rId7" imgW="928654" imgH="928654" progId="Visio.Drawing.11">
                  <p:link updateAutomatic="1"/>
                  <p:pic>
                    <p:nvPicPr>
                      <p:cNvPr id="0" name=""/>
                      <p:cNvPicPr/>
                      <p:nvPr/>
                    </p:nvPicPr>
                    <p:blipFill>
                      <a:blip r:embed="rId8"/>
                      <a:stretch>
                        <a:fillRect/>
                      </a:stretch>
                    </p:blipFill>
                    <p:spPr>
                      <a:xfrm>
                        <a:off x="7300913" y="2286000"/>
                        <a:ext cx="928687" cy="92868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91968519"/>
              </p:ext>
            </p:extLst>
          </p:nvPr>
        </p:nvGraphicFramePr>
        <p:xfrm>
          <a:off x="5072138" y="1981200"/>
          <a:ext cx="928687" cy="928687"/>
        </p:xfrm>
        <a:graphic>
          <a:graphicData uri="http://schemas.openxmlformats.org/presentationml/2006/ole">
            <mc:AlternateContent xmlns:mc="http://schemas.openxmlformats.org/markup-compatibility/2006">
              <mc:Choice xmlns:v="urn:schemas-microsoft-com:vml" Requires="v">
                <p:oleObj spid="_x0000_s10664" name="Visio" r:id="rId9" imgW="928654" imgH="928654" progId="Visio.Drawing.11">
                  <p:link updateAutomatic="1"/>
                </p:oleObj>
              </mc:Choice>
              <mc:Fallback>
                <p:oleObj name="Visio" r:id="rId9" imgW="928654" imgH="928654" progId="Visio.Drawing.11">
                  <p:link updateAutomatic="1"/>
                  <p:pic>
                    <p:nvPicPr>
                      <p:cNvPr id="0" name=""/>
                      <p:cNvPicPr/>
                      <p:nvPr/>
                    </p:nvPicPr>
                    <p:blipFill>
                      <a:blip r:embed="rId10"/>
                      <a:stretch>
                        <a:fillRect/>
                      </a:stretch>
                    </p:blipFill>
                    <p:spPr>
                      <a:xfrm>
                        <a:off x="5072138" y="1981200"/>
                        <a:ext cx="928687" cy="92868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45443720"/>
              </p:ext>
            </p:extLst>
          </p:nvPr>
        </p:nvGraphicFramePr>
        <p:xfrm>
          <a:off x="1433513" y="4031456"/>
          <a:ext cx="928687" cy="928687"/>
        </p:xfrm>
        <a:graphic>
          <a:graphicData uri="http://schemas.openxmlformats.org/presentationml/2006/ole">
            <mc:AlternateContent xmlns:mc="http://schemas.openxmlformats.org/markup-compatibility/2006">
              <mc:Choice xmlns:v="urn:schemas-microsoft-com:vml" Requires="v">
                <p:oleObj spid="_x0000_s10665" name="Visio" r:id="rId11" imgW="928654" imgH="928654" progId="Visio.Drawing.11">
                  <p:link updateAutomatic="1"/>
                </p:oleObj>
              </mc:Choice>
              <mc:Fallback>
                <p:oleObj name="Visio" r:id="rId11" imgW="928654" imgH="928654" progId="Visio.Drawing.11">
                  <p:link updateAutomatic="1"/>
                  <p:pic>
                    <p:nvPicPr>
                      <p:cNvPr id="0" name=""/>
                      <p:cNvPicPr/>
                      <p:nvPr/>
                    </p:nvPicPr>
                    <p:blipFill>
                      <a:blip r:embed="rId12"/>
                      <a:stretch>
                        <a:fillRect/>
                      </a:stretch>
                    </p:blipFill>
                    <p:spPr>
                      <a:xfrm>
                        <a:off x="1433513" y="4031456"/>
                        <a:ext cx="928687" cy="92868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00681131"/>
              </p:ext>
            </p:extLst>
          </p:nvPr>
        </p:nvGraphicFramePr>
        <p:xfrm>
          <a:off x="7010400" y="4876800"/>
          <a:ext cx="928687" cy="928687"/>
        </p:xfrm>
        <a:graphic>
          <a:graphicData uri="http://schemas.openxmlformats.org/presentationml/2006/ole">
            <mc:AlternateContent xmlns:mc="http://schemas.openxmlformats.org/markup-compatibility/2006">
              <mc:Choice xmlns:v="urn:schemas-microsoft-com:vml" Requires="v">
                <p:oleObj spid="_x0000_s10666" name="Visio" r:id="rId13" imgW="928654" imgH="928654" progId="Visio.Drawing.11">
                  <p:link updateAutomatic="1"/>
                </p:oleObj>
              </mc:Choice>
              <mc:Fallback>
                <p:oleObj name="Visio" r:id="rId13" imgW="928654" imgH="928654" progId="Visio.Drawing.11">
                  <p:link updateAutomatic="1"/>
                  <p:pic>
                    <p:nvPicPr>
                      <p:cNvPr id="0" name=""/>
                      <p:cNvPicPr/>
                      <p:nvPr/>
                    </p:nvPicPr>
                    <p:blipFill>
                      <a:blip r:embed="rId14"/>
                      <a:stretch>
                        <a:fillRect/>
                      </a:stretch>
                    </p:blipFill>
                    <p:spPr>
                      <a:xfrm>
                        <a:off x="7010400" y="4876800"/>
                        <a:ext cx="928687" cy="92868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2481781"/>
              </p:ext>
            </p:extLst>
          </p:nvPr>
        </p:nvGraphicFramePr>
        <p:xfrm>
          <a:off x="5791200" y="3567113"/>
          <a:ext cx="928687" cy="928687"/>
        </p:xfrm>
        <a:graphic>
          <a:graphicData uri="http://schemas.openxmlformats.org/presentationml/2006/ole">
            <mc:AlternateContent xmlns:mc="http://schemas.openxmlformats.org/markup-compatibility/2006">
              <mc:Choice xmlns:v="urn:schemas-microsoft-com:vml" Requires="v">
                <p:oleObj spid="_x0000_s10667" name="Visio" r:id="rId15" imgW="928654" imgH="928654" progId="Visio.Drawing.11">
                  <p:link updateAutomatic="1"/>
                </p:oleObj>
              </mc:Choice>
              <mc:Fallback>
                <p:oleObj name="Visio" r:id="rId15" imgW="928654" imgH="928654" progId="Visio.Drawing.11">
                  <p:link updateAutomatic="1"/>
                  <p:pic>
                    <p:nvPicPr>
                      <p:cNvPr id="0" name=""/>
                      <p:cNvPicPr/>
                      <p:nvPr/>
                    </p:nvPicPr>
                    <p:blipFill>
                      <a:blip r:embed="rId16"/>
                      <a:stretch>
                        <a:fillRect/>
                      </a:stretch>
                    </p:blipFill>
                    <p:spPr>
                      <a:xfrm>
                        <a:off x="5791200" y="3567113"/>
                        <a:ext cx="928687" cy="92868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47066059"/>
              </p:ext>
            </p:extLst>
          </p:nvPr>
        </p:nvGraphicFramePr>
        <p:xfrm>
          <a:off x="2652713" y="2424113"/>
          <a:ext cx="928687" cy="928687"/>
        </p:xfrm>
        <a:graphic>
          <a:graphicData uri="http://schemas.openxmlformats.org/presentationml/2006/ole">
            <mc:AlternateContent xmlns:mc="http://schemas.openxmlformats.org/markup-compatibility/2006">
              <mc:Choice xmlns:v="urn:schemas-microsoft-com:vml" Requires="v">
                <p:oleObj spid="_x0000_s10668" name="Visio" r:id="rId17" imgW="928654" imgH="928654" progId="Visio.Drawing.11">
                  <p:link updateAutomatic="1"/>
                </p:oleObj>
              </mc:Choice>
              <mc:Fallback>
                <p:oleObj name="Visio" r:id="rId17" imgW="928654" imgH="928654" progId="Visio.Drawing.11">
                  <p:link updateAutomatic="1"/>
                  <p:pic>
                    <p:nvPicPr>
                      <p:cNvPr id="0" name=""/>
                      <p:cNvPicPr/>
                      <p:nvPr/>
                    </p:nvPicPr>
                    <p:blipFill>
                      <a:blip r:embed="rId18"/>
                      <a:stretch>
                        <a:fillRect/>
                      </a:stretch>
                    </p:blipFill>
                    <p:spPr>
                      <a:xfrm>
                        <a:off x="2652713" y="2424113"/>
                        <a:ext cx="928687" cy="928687"/>
                      </a:xfrm>
                      <a:prstGeom prst="rect">
                        <a:avLst/>
                      </a:prstGeom>
                    </p:spPr>
                  </p:pic>
                </p:oleObj>
              </mc:Fallback>
            </mc:AlternateContent>
          </a:graphicData>
        </a:graphic>
      </p:graphicFrame>
      <p:sp>
        <p:nvSpPr>
          <p:cNvPr id="15" name="Rectangle 14"/>
          <p:cNvSpPr/>
          <p:nvPr/>
        </p:nvSpPr>
        <p:spPr>
          <a:xfrm>
            <a:off x="4106938" y="2429470"/>
            <a:ext cx="498855" cy="923330"/>
          </a:xfrm>
          <a:prstGeom prst="rect">
            <a:avLst/>
          </a:prstGeom>
          <a:noFill/>
        </p:spPr>
        <p:txBody>
          <a:bodyPr wrap="none" lIns="91440" tIns="45720" rIns="91440" bIns="45720">
            <a:spAutoFit/>
          </a:bodyPr>
          <a:lstStyle/>
          <a:p>
            <a:pPr algn="ctr"/>
            <a:r>
              <a:rPr lang="en-US" sz="5400" b="1" cap="none" spc="0" dirty="0" smtClean="0">
                <a:ln w="12700">
                  <a:solidFill>
                    <a:srgbClr val="A50021"/>
                  </a:solidFill>
                  <a:prstDash val="solid"/>
                </a:ln>
                <a:solidFill>
                  <a:srgbClr val="FF5050"/>
                </a:solidFill>
                <a:effectLst>
                  <a:outerShdw blurRad="41275" dist="20320" dir="1800000" algn="tl" rotWithShape="0">
                    <a:srgbClr val="000000">
                      <a:alpha val="40000"/>
                    </a:srgbClr>
                  </a:outerShdw>
                </a:effectLst>
              </a:rPr>
              <a:t>?</a:t>
            </a:r>
            <a:endParaRPr lang="en-US" sz="5400" b="1" cap="none" spc="0" dirty="0">
              <a:ln w="12700">
                <a:solidFill>
                  <a:srgbClr val="A50021"/>
                </a:solidFill>
                <a:prstDash val="solid"/>
              </a:ln>
              <a:solidFill>
                <a:srgbClr val="FF5050"/>
              </a:solidFill>
              <a:effectLst>
                <a:outerShdw blurRad="41275" dist="20320" dir="1800000" algn="tl" rotWithShape="0">
                  <a:srgbClr val="000000">
                    <a:alpha val="40000"/>
                  </a:srgbClr>
                </a:outerShdw>
              </a:effectLs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45162069"/>
              </p:ext>
            </p:extLst>
          </p:nvPr>
        </p:nvGraphicFramePr>
        <p:xfrm>
          <a:off x="4100390" y="4495800"/>
          <a:ext cx="928687" cy="928687"/>
        </p:xfrm>
        <a:graphic>
          <a:graphicData uri="http://schemas.openxmlformats.org/presentationml/2006/ole">
            <mc:AlternateContent xmlns:mc="http://schemas.openxmlformats.org/markup-compatibility/2006">
              <mc:Choice xmlns:v="urn:schemas-microsoft-com:vml" Requires="v">
                <p:oleObj spid="_x0000_s10669" name="Visio" r:id="rId19" imgW="928654" imgH="928654" progId="Visio.Drawing.11">
                  <p:link updateAutomatic="1"/>
                </p:oleObj>
              </mc:Choice>
              <mc:Fallback>
                <p:oleObj name="Visio" r:id="rId19" imgW="928654" imgH="928654" progId="Visio.Drawing.11">
                  <p:link updateAutomatic="1"/>
                  <p:pic>
                    <p:nvPicPr>
                      <p:cNvPr id="0" name=""/>
                      <p:cNvPicPr/>
                      <p:nvPr/>
                    </p:nvPicPr>
                    <p:blipFill>
                      <a:blip r:embed="rId20"/>
                      <a:stretch>
                        <a:fillRect/>
                      </a:stretch>
                    </p:blipFill>
                    <p:spPr>
                      <a:xfrm>
                        <a:off x="4100390" y="4495800"/>
                        <a:ext cx="928687" cy="928687"/>
                      </a:xfrm>
                      <a:prstGeom prst="rect">
                        <a:avLst/>
                      </a:prstGeom>
                    </p:spPr>
                  </p:pic>
                </p:oleObj>
              </mc:Fallback>
            </mc:AlternateContent>
          </a:graphicData>
        </a:graphic>
      </p:graphicFrame>
      <p:pic>
        <p:nvPicPr>
          <p:cNvPr id="49" name="Picture 19" descr="C:\Users\lmatthews\AppData\Local\Microsoft\Windows\INetCache\IE\TICOKZCE\Check-green.svg[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45250" y="4052507"/>
            <a:ext cx="412750" cy="412750"/>
          </a:xfrm>
          <a:prstGeom prst="rect">
            <a:avLst/>
          </a:prstGeom>
          <a:noFill/>
          <a:ln>
            <a:noFill/>
          </a:ln>
        </p:spPr>
      </p:pic>
      <p:graphicFrame>
        <p:nvGraphicFramePr>
          <p:cNvPr id="13" name="Object 12"/>
          <p:cNvGraphicFramePr>
            <a:graphicFrameLocks noChangeAspect="1"/>
          </p:cNvGraphicFramePr>
          <p:nvPr>
            <p:extLst>
              <p:ext uri="{D42A27DB-BD31-4B8C-83A1-F6EECF244321}">
                <p14:modId xmlns:p14="http://schemas.microsoft.com/office/powerpoint/2010/main" val="3515424513"/>
              </p:ext>
            </p:extLst>
          </p:nvPr>
        </p:nvGraphicFramePr>
        <p:xfrm>
          <a:off x="2362200" y="5334000"/>
          <a:ext cx="928687" cy="928687"/>
        </p:xfrm>
        <a:graphic>
          <a:graphicData uri="http://schemas.openxmlformats.org/presentationml/2006/ole">
            <mc:AlternateContent xmlns:mc="http://schemas.openxmlformats.org/markup-compatibility/2006">
              <mc:Choice xmlns:v="urn:schemas-microsoft-com:vml" Requires="v">
                <p:oleObj spid="_x0000_s10670" name="Visio" r:id="rId22" imgW="928654" imgH="928654" progId="Visio.Drawing.11">
                  <p:link updateAutomatic="1"/>
                </p:oleObj>
              </mc:Choice>
              <mc:Fallback>
                <p:oleObj name="Visio" r:id="rId22" imgW="928654" imgH="928654" progId="Visio.Drawing.11">
                  <p:link updateAutomatic="1"/>
                  <p:pic>
                    <p:nvPicPr>
                      <p:cNvPr id="0" name=""/>
                      <p:cNvPicPr/>
                      <p:nvPr/>
                    </p:nvPicPr>
                    <p:blipFill>
                      <a:blip r:embed="rId23"/>
                      <a:stretch>
                        <a:fillRect/>
                      </a:stretch>
                    </p:blipFill>
                    <p:spPr>
                      <a:xfrm>
                        <a:off x="2362200" y="5334000"/>
                        <a:ext cx="928687" cy="928687"/>
                      </a:xfrm>
                      <a:prstGeom prst="rect">
                        <a:avLst/>
                      </a:prstGeom>
                    </p:spPr>
                  </p:pic>
                </p:oleObj>
              </mc:Fallback>
            </mc:AlternateContent>
          </a:graphicData>
        </a:graphic>
      </p:graphicFrame>
      <p:pic>
        <p:nvPicPr>
          <p:cNvPr id="52" name="Picture 19" descr="C:\Users\lmatthews\AppData\Local\Microsoft\Windows\INetCache\IE\TICOKZCE\Check-green.svg[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620000" y="5304440"/>
            <a:ext cx="4127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9" descr="C:\Users\lmatthews\AppData\Local\Microsoft\Windows\INetCache\IE\TICOKZCE\Check-green.svg[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24800" y="2680669"/>
            <a:ext cx="4127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9" descr="C:\Users\lmatthews\AppData\Local\Microsoft\Windows\INetCache\IE\TICOKZCE\Check-green.svg[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584825" y="2429470"/>
            <a:ext cx="4127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9" descr="C:\Users\lmatthews\AppData\Local\Microsoft\Windows\INetCache\IE\TICOKZCE\Check-green.svg[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00200" y="2761380"/>
            <a:ext cx="4127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9" descr="C:\Users\lmatthews\AppData\Local\Microsoft\Windows\INetCache\IE\TICOKZCE\Check-green.svg[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15377" y="4458401"/>
            <a:ext cx="4127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9" descr="C:\Users\lmatthews\AppData\Local\Microsoft\Windows\INetCache\IE\TICOKZCE\Check-green.svg[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26096" y="5773493"/>
            <a:ext cx="4127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9" descr="C:\Users\lmatthews\AppData\Local\Microsoft\Windows\INetCache\IE\TICOKZCE\Check-green.svg[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64791" y="5003946"/>
            <a:ext cx="4127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10361" name="Picture 121" descr="C:\Users\lmatthews\AppData\Local\Microsoft\Windows\INetCache\IE\SW812E21\525px-X_mark.svg[1].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183667" y="3010646"/>
            <a:ext cx="310357" cy="354693"/>
          </a:xfrm>
          <a:prstGeom prst="rect">
            <a:avLst/>
          </a:prstGeom>
          <a:noFill/>
          <a:extLst>
            <a:ext uri="{909E8E84-426E-40DD-AFC4-6F175D3DCCD1}">
              <a14:hiddenFill xmlns:a14="http://schemas.microsoft.com/office/drawing/2010/main">
                <a:solidFill>
                  <a:srgbClr val="FFFFFF"/>
                </a:solidFill>
              </a14:hiddenFill>
            </a:ext>
          </a:extLst>
        </p:spPr>
      </p:pic>
      <p:sp>
        <p:nvSpPr>
          <p:cNvPr id="65" name="Title 2"/>
          <p:cNvSpPr txBox="1">
            <a:spLocks/>
          </p:cNvSpPr>
          <p:nvPr/>
        </p:nvSpPr>
        <p:spPr>
          <a:xfrm>
            <a:off x="304800" y="304800"/>
            <a:ext cx="8381260" cy="10543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6000" cap="small" dirty="0" smtClean="0"/>
              <a:t>DirectTrust</a:t>
            </a:r>
            <a:endParaRPr lang="en-US" sz="6000" cap="small" dirty="0"/>
          </a:p>
        </p:txBody>
      </p:sp>
      <p:pic>
        <p:nvPicPr>
          <p:cNvPr id="10409" name="Picture 16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7800" y="1625600"/>
            <a:ext cx="8788400" cy="500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911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77778E-6 4.62535E-7 L 0.2184 0.02243 " pathEditMode="relative" rAng="0" ptsTypes="AA">
                                      <p:cBhvr>
                                        <p:cTn id="34" dur="2000" fill="hold"/>
                                        <p:tgtEl>
                                          <p:spTgt spid="2"/>
                                        </p:tgtEl>
                                        <p:attrNameLst>
                                          <p:attrName>ppt_x</p:attrName>
                                          <p:attrName>ppt_y</p:attrName>
                                        </p:attrNameLst>
                                      </p:cBhvr>
                                      <p:rCtr x="10920" y="1110"/>
                                    </p:animMotion>
                                  </p:childTnLst>
                                </p:cTn>
                              </p:par>
                              <p:par>
                                <p:cTn id="35" presetID="42" presetClass="path" presetSubtype="0" accel="50000" decel="50000" fill="hold" nodeType="withEffect">
                                  <p:stCondLst>
                                    <p:cond delay="0"/>
                                  </p:stCondLst>
                                  <p:childTnLst>
                                    <p:animMotion origin="layout" path="M -2.77778E-6 -2.22222E-6 L -0.21423 -0.00347 " pathEditMode="relative" rAng="0" ptsTypes="AA">
                                      <p:cBhvr>
                                        <p:cTn id="36" dur="2000" fill="hold"/>
                                        <p:tgtEl>
                                          <p:spTgt spid="52"/>
                                        </p:tgtEl>
                                        <p:attrNameLst>
                                          <p:attrName>ppt_x</p:attrName>
                                          <p:attrName>ppt_y</p:attrName>
                                        </p:attrNameLst>
                                      </p:cBhvr>
                                      <p:rCtr x="-10712" y="-185"/>
                                    </p:animMotion>
                                  </p:childTnLst>
                                </p:cTn>
                              </p:par>
                              <p:par>
                                <p:cTn id="37" presetID="42" presetClass="path" presetSubtype="0" accel="50000" decel="50000" fill="hold" nodeType="withEffect">
                                  <p:stCondLst>
                                    <p:cond delay="0"/>
                                  </p:stCondLst>
                                  <p:childTnLst>
                                    <p:animMotion origin="layout" path="M -1.94444E-6 4.07407E-6 L -0.2158 0.04351 " pathEditMode="relative" rAng="0" ptsTypes="AA">
                                      <p:cBhvr>
                                        <p:cTn id="38" dur="2000" fill="hold"/>
                                        <p:tgtEl>
                                          <p:spTgt spid="8"/>
                                        </p:tgtEl>
                                        <p:attrNameLst>
                                          <p:attrName>ppt_x</p:attrName>
                                          <p:attrName>ppt_y</p:attrName>
                                        </p:attrNameLst>
                                      </p:cBhvr>
                                      <p:rCtr x="-10799" y="2176"/>
                                    </p:animMotion>
                                  </p:childTnLst>
                                </p:cTn>
                              </p:par>
                              <p:par>
                                <p:cTn id="39" presetID="42" presetClass="path" presetSubtype="0" accel="50000" decel="50000" fill="hold" nodeType="withEffect">
                                  <p:stCondLst>
                                    <p:cond delay="0"/>
                                  </p:stCondLst>
                                  <p:childTnLst>
                                    <p:animMotion origin="layout" path="M -1.94444E-6 -1.48148E-6 L -0.10538 0.47685 " pathEditMode="relative" rAng="0" ptsTypes="AA">
                                      <p:cBhvr>
                                        <p:cTn id="40" dur="2000" fill="hold"/>
                                        <p:tgtEl>
                                          <p:spTgt spid="9"/>
                                        </p:tgtEl>
                                        <p:attrNameLst>
                                          <p:attrName>ppt_x</p:attrName>
                                          <p:attrName>ppt_y</p:attrName>
                                        </p:attrNameLst>
                                      </p:cBhvr>
                                      <p:rCtr x="-5278" y="23843"/>
                                    </p:animMotion>
                                  </p:childTnLst>
                                </p:cTn>
                              </p:par>
                              <p:par>
                                <p:cTn id="41" presetID="42" presetClass="path" presetSubtype="0" accel="50000" decel="50000" fill="hold" nodeType="withEffect">
                                  <p:stCondLst>
                                    <p:cond delay="0"/>
                                  </p:stCondLst>
                                  <p:childTnLst>
                                    <p:animMotion origin="layout" path="M 4.72222E-6 2.14616E-6 L 0.1092 -0.05528 " pathEditMode="relative" rAng="0" ptsTypes="AA">
                                      <p:cBhvr>
                                        <p:cTn id="42" dur="2000" fill="hold"/>
                                        <p:tgtEl>
                                          <p:spTgt spid="10"/>
                                        </p:tgtEl>
                                        <p:attrNameLst>
                                          <p:attrName>ppt_x</p:attrName>
                                          <p:attrName>ppt_y</p:attrName>
                                        </p:attrNameLst>
                                      </p:cBhvr>
                                      <p:rCtr x="5451" y="-2775"/>
                                    </p:animMotion>
                                  </p:childTnLst>
                                </p:cTn>
                              </p:par>
                              <p:par>
                                <p:cTn id="43" presetID="42" presetClass="path" presetSubtype="0" accel="50000" decel="50000" fill="hold" nodeType="withEffect">
                                  <p:stCondLst>
                                    <p:cond delay="0"/>
                                  </p:stCondLst>
                                  <p:childTnLst>
                                    <p:animMotion origin="layout" path="M -1.11111E-6 -3.7037E-6 L -0.19236 -0.02314 " pathEditMode="relative" rAng="0" ptsTypes="AA">
                                      <p:cBhvr>
                                        <p:cTn id="44" dur="2000" fill="hold"/>
                                        <p:tgtEl>
                                          <p:spTgt spid="11"/>
                                        </p:tgtEl>
                                        <p:attrNameLst>
                                          <p:attrName>ppt_x</p:attrName>
                                          <p:attrName>ppt_y</p:attrName>
                                        </p:attrNameLst>
                                      </p:cBhvr>
                                      <p:rCtr x="-9618" y="-1157"/>
                                    </p:animMotion>
                                  </p:childTnLst>
                                </p:cTn>
                              </p:par>
                              <p:par>
                                <p:cTn id="45" presetID="42" presetClass="path" presetSubtype="0" accel="50000" decel="50000" fill="hold" nodeType="withEffect">
                                  <p:stCondLst>
                                    <p:cond delay="0"/>
                                  </p:stCondLst>
                                  <p:childTnLst>
                                    <p:animMotion origin="layout" path="M 0.06077 0.0118 L -3.33333E-6 1.11111E-6 " pathEditMode="relative" rAng="0" ptsTypes="AA">
                                      <p:cBhvr>
                                        <p:cTn id="46" dur="2000" fill="hold"/>
                                        <p:tgtEl>
                                          <p:spTgt spid="12"/>
                                        </p:tgtEl>
                                        <p:attrNameLst>
                                          <p:attrName>ppt_x</p:attrName>
                                          <p:attrName>ppt_y</p:attrName>
                                        </p:attrNameLst>
                                      </p:cBhvr>
                                      <p:rCtr x="-3038" y="-602"/>
                                    </p:animMotion>
                                  </p:childTnLst>
                                </p:cTn>
                              </p:par>
                              <p:par>
                                <p:cTn id="47" presetID="42" presetClass="path" presetSubtype="0" accel="50000" decel="50000" fill="hold" nodeType="withEffect">
                                  <p:stCondLst>
                                    <p:cond delay="0"/>
                                  </p:stCondLst>
                                  <p:childTnLst>
                                    <p:animMotion origin="layout" path="M 3.33333E-6 -2.22222E-6 L -0.23334 -0.1 " pathEditMode="relative" rAng="0" ptsTypes="AA">
                                      <p:cBhvr>
                                        <p:cTn id="48" dur="2000" fill="hold"/>
                                        <p:tgtEl>
                                          <p:spTgt spid="14"/>
                                        </p:tgtEl>
                                        <p:attrNameLst>
                                          <p:attrName>ppt_x</p:attrName>
                                          <p:attrName>ppt_y</p:attrName>
                                        </p:attrNameLst>
                                      </p:cBhvr>
                                      <p:rCtr x="-11667" y="-5000"/>
                                    </p:animMotion>
                                  </p:childTnLst>
                                </p:cTn>
                              </p:par>
                              <p:par>
                                <p:cTn id="49" presetID="42" presetClass="path" presetSubtype="0" accel="50000" decel="50000" fill="hold" nodeType="withEffect">
                                  <p:stCondLst>
                                    <p:cond delay="0"/>
                                  </p:stCondLst>
                                  <p:childTnLst>
                                    <p:animMotion origin="layout" path="M -1.94444E-6 1.85185E-6 L 0.00087 -0.35648 " pathEditMode="relative" rAng="0" ptsTypes="AA">
                                      <p:cBhvr>
                                        <p:cTn id="50" dur="2000" fill="hold"/>
                                        <p:tgtEl>
                                          <p:spTgt spid="3"/>
                                        </p:tgtEl>
                                        <p:attrNameLst>
                                          <p:attrName>ppt_x</p:attrName>
                                          <p:attrName>ppt_y</p:attrName>
                                        </p:attrNameLst>
                                      </p:cBhvr>
                                      <p:rCtr x="35" y="-17824"/>
                                    </p:animMotion>
                                  </p:childTnLst>
                                </p:cTn>
                              </p:par>
                              <p:par>
                                <p:cTn id="51" presetID="1" presetClass="exit" presetSubtype="0" fill="hold" nodeType="withEffect">
                                  <p:stCondLst>
                                    <p:cond delay="0"/>
                                  </p:stCondLst>
                                  <p:childTnLst>
                                    <p:set>
                                      <p:cBhvr>
                                        <p:cTn id="52" dur="1" fill="hold">
                                          <p:stCondLst>
                                            <p:cond delay="0"/>
                                          </p:stCondLst>
                                        </p:cTn>
                                        <p:tgtEl>
                                          <p:spTgt spid="102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par>
                                <p:cTn id="55" presetID="42" presetClass="path" presetSubtype="0" accel="50000" decel="50000" fill="hold" nodeType="withEffect">
                                  <p:stCondLst>
                                    <p:cond delay="0"/>
                                  </p:stCondLst>
                                  <p:childTnLst>
                                    <p:animMotion origin="layout" path="M 2.22222E-6 1.65587E-6 L 0.06597 -0.10083 " pathEditMode="relative" rAng="0" ptsTypes="AA">
                                      <p:cBhvr>
                                        <p:cTn id="56" dur="2000" fill="hold"/>
                                        <p:tgtEl>
                                          <p:spTgt spid="13"/>
                                        </p:tgtEl>
                                        <p:attrNameLst>
                                          <p:attrName>ppt_x</p:attrName>
                                          <p:attrName>ppt_y</p:attrName>
                                        </p:attrNameLst>
                                      </p:cBhvr>
                                      <p:rCtr x="3299" y="-5042"/>
                                    </p:animMotion>
                                  </p:childTnLst>
                                </p:cTn>
                              </p:par>
                              <p:par>
                                <p:cTn id="57" presetID="42" presetClass="path" presetSubtype="0" accel="50000" decel="50000" fill="hold" nodeType="withEffect">
                                  <p:stCondLst>
                                    <p:cond delay="0"/>
                                  </p:stCondLst>
                                  <p:childTnLst>
                                    <p:animMotion origin="layout" path="M -4.72222E-6 -7.40741E-7 L 0.07414 -0.09421 " pathEditMode="relative" rAng="0" ptsTypes="AA">
                                      <p:cBhvr>
                                        <p:cTn id="58" dur="2000" fill="hold"/>
                                        <p:tgtEl>
                                          <p:spTgt spid="57"/>
                                        </p:tgtEl>
                                        <p:attrNameLst>
                                          <p:attrName>ppt_x</p:attrName>
                                          <p:attrName>ppt_y</p:attrName>
                                        </p:attrNameLst>
                                      </p:cBhvr>
                                      <p:rCtr x="3698" y="-4722"/>
                                    </p:animMotion>
                                  </p:childTnLst>
                                </p:cTn>
                              </p:par>
                              <p:par>
                                <p:cTn id="59" presetID="42" presetClass="path" presetSubtype="0" accel="50000" decel="50000" fill="hold" nodeType="withEffect">
                                  <p:stCondLst>
                                    <p:cond delay="0"/>
                                  </p:stCondLst>
                                  <p:childTnLst>
                                    <p:animMotion origin="layout" path="M 4.44444E-6 -2.59259E-6 L 0.11527 -0.06898 " pathEditMode="relative" rAng="0" ptsTypes="AA">
                                      <p:cBhvr>
                                        <p:cTn id="60" dur="2000" fill="hold"/>
                                        <p:tgtEl>
                                          <p:spTgt spid="56"/>
                                        </p:tgtEl>
                                        <p:attrNameLst>
                                          <p:attrName>ppt_x</p:attrName>
                                          <p:attrName>ppt_y</p:attrName>
                                        </p:attrNameLst>
                                      </p:cBhvr>
                                      <p:rCtr x="5764" y="-3449"/>
                                    </p:animMotion>
                                  </p:childTnLst>
                                </p:cTn>
                              </p:par>
                              <p:par>
                                <p:cTn id="61" presetID="42" presetClass="path" presetSubtype="0" accel="50000" decel="50000" fill="hold" nodeType="withEffect">
                                  <p:stCondLst>
                                    <p:cond delay="0"/>
                                  </p:stCondLst>
                                  <p:childTnLst>
                                    <p:animMotion origin="layout" path="M 3.88889E-6 -4.81481E-6 L -0.23091 0.04561 " pathEditMode="relative" rAng="0" ptsTypes="AA">
                                      <p:cBhvr>
                                        <p:cTn id="62" dur="2000" fill="hold"/>
                                        <p:tgtEl>
                                          <p:spTgt spid="53"/>
                                        </p:tgtEl>
                                        <p:attrNameLst>
                                          <p:attrName>ppt_x</p:attrName>
                                          <p:attrName>ppt_y</p:attrName>
                                        </p:attrNameLst>
                                      </p:cBhvr>
                                      <p:rCtr x="-11545" y="2269"/>
                                    </p:animMotion>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42" presetClass="path" presetSubtype="0" accel="50000" decel="50000" fill="hold" nodeType="withEffect">
                                  <p:stCondLst>
                                    <p:cond delay="0"/>
                                  </p:stCondLst>
                                  <p:childTnLst>
                                    <p:animMotion origin="layout" path="M 5.55556E-7 1.11111E-6 L 0.21076 0.02292 " pathEditMode="relative" rAng="0" ptsTypes="AA">
                                      <p:cBhvr>
                                        <p:cTn id="66" dur="2000" fill="hold"/>
                                        <p:tgtEl>
                                          <p:spTgt spid="55"/>
                                        </p:tgtEl>
                                        <p:attrNameLst>
                                          <p:attrName>ppt_x</p:attrName>
                                          <p:attrName>ppt_y</p:attrName>
                                        </p:attrNameLst>
                                      </p:cBhvr>
                                      <p:rCtr x="10538" y="1134"/>
                                    </p:animMotion>
                                  </p:childTnLst>
                                </p:cTn>
                              </p:par>
                              <p:par>
                                <p:cTn id="67" presetID="42" presetClass="path" presetSubtype="0" accel="50000" decel="50000" fill="hold" nodeType="withEffect">
                                  <p:stCondLst>
                                    <p:cond delay="0"/>
                                  </p:stCondLst>
                                  <p:childTnLst>
                                    <p:animMotion origin="layout" path="M -1.38889E-6 -2.22222E-6 L 0.01163 -0.34861 " pathEditMode="relative" rAng="0" ptsTypes="AA">
                                      <p:cBhvr>
                                        <p:cTn id="68" dur="2000" fill="hold"/>
                                        <p:tgtEl>
                                          <p:spTgt spid="60"/>
                                        </p:tgtEl>
                                        <p:attrNameLst>
                                          <p:attrName>ppt_x</p:attrName>
                                          <p:attrName>ppt_y</p:attrName>
                                        </p:attrNameLst>
                                      </p:cBhvr>
                                      <p:rCtr x="573" y="-17431"/>
                                    </p:animMotion>
                                  </p:childTnLst>
                                </p:cTn>
                              </p:par>
                              <p:par>
                                <p:cTn id="69" presetID="42" presetClass="path" presetSubtype="0" accel="50000" decel="50000" fill="hold" nodeType="withEffect">
                                  <p:stCondLst>
                                    <p:cond delay="0"/>
                                  </p:stCondLst>
                                  <p:childTnLst>
                                    <p:animMotion origin="layout" path="M -3.33333E-6 7.40741E-7 L -0.09166 0.48241 " pathEditMode="relative" rAng="0" ptsTypes="AA">
                                      <p:cBhvr>
                                        <p:cTn id="70" dur="2000" fill="hold"/>
                                        <p:tgtEl>
                                          <p:spTgt spid="54"/>
                                        </p:tgtEl>
                                        <p:attrNameLst>
                                          <p:attrName>ppt_x</p:attrName>
                                          <p:attrName>ppt_y</p:attrName>
                                        </p:attrNameLst>
                                      </p:cBhvr>
                                      <p:rCtr x="-4583" y="24120"/>
                                    </p:animMotion>
                                  </p:childTnLst>
                                </p:cTn>
                              </p:par>
                              <p:par>
                                <p:cTn id="71" presetID="42" presetClass="path" presetSubtype="0" accel="50000" decel="50000" fill="hold" nodeType="withEffect">
                                  <p:stCondLst>
                                    <p:cond delay="0"/>
                                  </p:stCondLst>
                                  <p:childTnLst>
                                    <p:animMotion origin="layout" path="M 0.0059 0.01227 L -0.01076 0.01227 " pathEditMode="relative" rAng="0" ptsTypes="AA">
                                      <p:cBhvr>
                                        <p:cTn id="72" dur="2000" fill="hold"/>
                                        <p:tgtEl>
                                          <p:spTgt spid="49"/>
                                        </p:tgtEl>
                                        <p:attrNameLst>
                                          <p:attrName>ppt_x</p:attrName>
                                          <p:attrName>ppt_y</p:attrName>
                                        </p:attrNameLst>
                                      </p:cBhvr>
                                      <p:rCtr x="-833" y="0"/>
                                    </p:animMotion>
                                  </p:childTnLst>
                                </p:cTn>
                              </p:par>
                              <p:par>
                                <p:cTn id="73" presetID="42" presetClass="path" presetSubtype="0" accel="50000" decel="50000" fill="hold" nodeType="withEffect">
                                  <p:stCondLst>
                                    <p:cond delay="0"/>
                                  </p:stCondLst>
                                  <p:childTnLst>
                                    <p:animMotion origin="layout" path="M 3.33333E-6 4.44444E-6 L -0.24167 -0.1 " pathEditMode="relative" rAng="0" ptsTypes="AA">
                                      <p:cBhvr>
                                        <p:cTn id="74" dur="2000" fill="hold"/>
                                        <p:tgtEl>
                                          <p:spTgt spid="10361"/>
                                        </p:tgtEl>
                                        <p:attrNameLst>
                                          <p:attrName>ppt_x</p:attrName>
                                          <p:attrName>ppt_y</p:attrName>
                                        </p:attrNameLst>
                                      </p:cBhvr>
                                      <p:rCtr x="-12083" y="-5000"/>
                                    </p:animMotion>
                                  </p:childTnLst>
                                </p:cTn>
                              </p:par>
                              <p:par>
                                <p:cTn id="75" presetID="1" presetClass="entr" presetSubtype="0" fill="hold" nodeType="withEffect">
                                  <p:stCondLst>
                                    <p:cond delay="2000"/>
                                  </p:stCondLst>
                                  <p:childTnLst>
                                    <p:set>
                                      <p:cBhvr>
                                        <p:cTn id="76" dur="1" fill="hold">
                                          <p:stCondLst>
                                            <p:cond delay="0"/>
                                          </p:stCondLst>
                                        </p:cTn>
                                        <p:tgtEl>
                                          <p:spTgt spid="10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686800" cy="3886200"/>
          </a:xfrm>
        </p:spPr>
        <p:txBody>
          <a:bodyPr>
            <a:normAutofit/>
          </a:bodyPr>
          <a:lstStyle/>
          <a:p>
            <a:pPr lvl="1">
              <a:spcAft>
                <a:spcPts val="1000"/>
              </a:spcAft>
            </a:pPr>
            <a:r>
              <a:rPr lang="en-US" sz="2400" dirty="0" smtClean="0"/>
              <a:t>EHNAC ensures HISPs enforce:</a:t>
            </a:r>
          </a:p>
          <a:p>
            <a:pPr lvl="2">
              <a:spcAft>
                <a:spcPts val="1000"/>
              </a:spcAft>
            </a:pPr>
            <a:r>
              <a:rPr lang="en-US" sz="2200" dirty="0" smtClean="0"/>
              <a:t>Identity </a:t>
            </a:r>
            <a:r>
              <a:rPr lang="en-US" sz="2200" dirty="0"/>
              <a:t>proofing </a:t>
            </a:r>
            <a:r>
              <a:rPr lang="en-US" sz="2200" dirty="0" smtClean="0"/>
              <a:t>of end </a:t>
            </a:r>
            <a:r>
              <a:rPr lang="en-US" sz="2200" dirty="0"/>
              <a:t>users </a:t>
            </a:r>
            <a:endParaRPr lang="en-US" sz="2200" dirty="0" smtClean="0"/>
          </a:p>
          <a:p>
            <a:pPr lvl="2">
              <a:spcAft>
                <a:spcPts val="1000"/>
              </a:spcAft>
            </a:pPr>
            <a:r>
              <a:rPr lang="en-US" sz="2200" dirty="0" smtClean="0"/>
              <a:t>Security of message transport</a:t>
            </a:r>
          </a:p>
          <a:p>
            <a:pPr lvl="1">
              <a:spcAft>
                <a:spcPts val="1000"/>
              </a:spcAft>
            </a:pPr>
            <a:endParaRPr lang="en-US" sz="2400" dirty="0" smtClean="0"/>
          </a:p>
          <a:p>
            <a:pPr lvl="1">
              <a:spcAft>
                <a:spcPts val="1000"/>
              </a:spcAft>
            </a:pPr>
            <a:r>
              <a:rPr lang="en-US" sz="2400" dirty="0" smtClean="0"/>
              <a:t>MedAllies is an EHNAC Accredited HISP</a:t>
            </a:r>
          </a:p>
          <a:p>
            <a:pPr lvl="2">
              <a:spcAft>
                <a:spcPts val="1000"/>
              </a:spcAft>
            </a:pPr>
            <a:r>
              <a:rPr lang="en-US" sz="2200" dirty="0" smtClean="0"/>
              <a:t>Accreditation process ~ 6 months</a:t>
            </a:r>
          </a:p>
        </p:txBody>
      </p:sp>
      <p:sp>
        <p:nvSpPr>
          <p:cNvPr id="5" name="Slide Number Placeholder 4"/>
          <p:cNvSpPr>
            <a:spLocks noGrp="1"/>
          </p:cNvSpPr>
          <p:nvPr>
            <p:ph type="sldNum" sz="quarter" idx="12"/>
          </p:nvPr>
        </p:nvSpPr>
        <p:spPr/>
        <p:txBody>
          <a:bodyPr/>
          <a:lstStyle/>
          <a:p>
            <a:fld id="{537EB20F-C876-40FD-8D36-89E562F4E684}" type="slidenum">
              <a:rPr lang="en-US" smtClean="0"/>
              <a:pPr/>
              <a:t>16</a:t>
            </a:fld>
            <a:endParaRPr lang="en-US"/>
          </a:p>
        </p:txBody>
      </p:sp>
      <p:sp>
        <p:nvSpPr>
          <p:cNvPr id="6" name="Title 4"/>
          <p:cNvSpPr>
            <a:spLocks noGrp="1"/>
          </p:cNvSpPr>
          <p:nvPr>
            <p:ph type="title"/>
          </p:nvPr>
        </p:nvSpPr>
        <p:spPr>
          <a:xfrm>
            <a:off x="152400" y="152400"/>
            <a:ext cx="8763000" cy="1371600"/>
          </a:xfrm>
        </p:spPr>
        <p:txBody>
          <a:bodyPr>
            <a:normAutofit fontScale="90000"/>
          </a:bodyPr>
          <a:lstStyle/>
          <a:p>
            <a:r>
              <a:rPr lang="en-US" sz="4000" dirty="0" smtClean="0"/>
              <a:t>Electronic </a:t>
            </a:r>
            <a:r>
              <a:rPr lang="en-US" sz="4000" dirty="0"/>
              <a:t>Healthcare Network Accreditation Commission</a:t>
            </a:r>
          </a:p>
        </p:txBody>
      </p:sp>
    </p:spTree>
    <p:extLst>
      <p:ext uri="{BB962C8B-B14F-4D97-AF65-F5344CB8AC3E}">
        <p14:creationId xmlns:p14="http://schemas.microsoft.com/office/powerpoint/2010/main" val="93751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54593933"/>
              </p:ext>
            </p:extLst>
          </p:nvPr>
        </p:nvGraphicFramePr>
        <p:xfrm>
          <a:off x="228600" y="1683657"/>
          <a:ext cx="8686800" cy="4869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52400" y="152400"/>
            <a:ext cx="8763000" cy="1295400"/>
          </a:xfrm>
        </p:spPr>
        <p:txBody>
          <a:bodyPr/>
          <a:lstStyle/>
          <a:p>
            <a:r>
              <a:rPr lang="en-US" sz="3600" dirty="0" smtClean="0"/>
              <a:t>EHNAC Accreditation Programs</a:t>
            </a:r>
            <a:endParaRPr lang="en-US" sz="3600" dirty="0"/>
          </a:p>
        </p:txBody>
      </p:sp>
      <p:sp>
        <p:nvSpPr>
          <p:cNvPr id="3" name="TextBox 2"/>
          <p:cNvSpPr txBox="1"/>
          <p:nvPr/>
        </p:nvSpPr>
        <p:spPr>
          <a:xfrm>
            <a:off x="1447800" y="5758934"/>
            <a:ext cx="6477000" cy="369332"/>
          </a:xfrm>
          <a:prstGeom prst="rect">
            <a:avLst/>
          </a:prstGeom>
          <a:noFill/>
        </p:spPr>
        <p:txBody>
          <a:bodyPr wrap="square" rtlCol="0">
            <a:spAutoFit/>
          </a:bodyPr>
          <a:lstStyle/>
          <a:p>
            <a:r>
              <a:rPr lang="en-US" b="1" i="1" dirty="0"/>
              <a:t>Serving Organizations Across the </a:t>
            </a:r>
            <a:r>
              <a:rPr lang="en-US" b="1" i="1" dirty="0" smtClean="0"/>
              <a:t>Healthcare Spectrum</a:t>
            </a:r>
            <a:endParaRPr lang="en-US" b="1" i="1" dirty="0"/>
          </a:p>
        </p:txBody>
      </p:sp>
    </p:spTree>
    <p:extLst>
      <p:ext uri="{BB962C8B-B14F-4D97-AF65-F5344CB8AC3E}">
        <p14:creationId xmlns:p14="http://schemas.microsoft.com/office/powerpoint/2010/main" val="3839381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133600"/>
            <a:ext cx="8686800" cy="4038600"/>
          </a:xfrm>
          <a:ln>
            <a:solidFill>
              <a:schemeClr val="accent1"/>
            </a:solidFill>
          </a:ln>
        </p:spPr>
        <p:txBody>
          <a:bodyPr>
            <a:noAutofit/>
          </a:bodyPr>
          <a:lstStyle/>
          <a:p>
            <a:pPr lvl="1">
              <a:spcAft>
                <a:spcPts val="1000"/>
              </a:spcAft>
            </a:pPr>
            <a:r>
              <a:rPr lang="en-US" sz="2800" dirty="0" smtClean="0"/>
              <a:t>Responsible for security </a:t>
            </a:r>
            <a:r>
              <a:rPr lang="en-US" sz="2800" dirty="0"/>
              <a:t>and interoperability of Direct </a:t>
            </a:r>
            <a:r>
              <a:rPr lang="en-US" sz="2800" dirty="0" smtClean="0"/>
              <a:t>per ONC</a:t>
            </a:r>
            <a:r>
              <a:rPr lang="en-US" sz="2200" dirty="0" smtClean="0"/>
              <a:t> </a:t>
            </a:r>
            <a:r>
              <a:rPr lang="en-US" sz="2200" dirty="0"/>
              <a:t>(Office of the National Coordinator for Health Information </a:t>
            </a:r>
            <a:r>
              <a:rPr lang="en-US" sz="2200" dirty="0" smtClean="0"/>
              <a:t>Technology)</a:t>
            </a:r>
          </a:p>
          <a:p>
            <a:pPr marL="274320" lvl="1" indent="0">
              <a:spcAft>
                <a:spcPts val="1000"/>
              </a:spcAft>
              <a:buNone/>
            </a:pPr>
            <a:endParaRPr lang="en-US" sz="3600" dirty="0"/>
          </a:p>
          <a:p>
            <a:pPr lvl="1">
              <a:spcAft>
                <a:spcPts val="1000"/>
              </a:spcAft>
            </a:pPr>
            <a:r>
              <a:rPr lang="en-US" sz="2800" dirty="0"/>
              <a:t>Sets policies and standards for </a:t>
            </a:r>
            <a:r>
              <a:rPr lang="en-US" sz="2800" dirty="0" smtClean="0"/>
              <a:t>electronic exchange via Direct</a:t>
            </a:r>
          </a:p>
          <a:p>
            <a:pPr lvl="2">
              <a:spcAft>
                <a:spcPts val="1000"/>
              </a:spcAft>
            </a:pPr>
            <a:r>
              <a:rPr lang="en-US" sz="2000" dirty="0" smtClean="0"/>
              <a:t>Policies: X.509 Certificate policy </a:t>
            </a:r>
          </a:p>
          <a:p>
            <a:pPr lvl="2">
              <a:spcAft>
                <a:spcPts val="1000"/>
              </a:spcAft>
            </a:pPr>
            <a:r>
              <a:rPr lang="en-US" sz="2000" dirty="0" smtClean="0"/>
              <a:t>Security: EHNAC </a:t>
            </a:r>
            <a:r>
              <a:rPr lang="en-US" sz="2000" dirty="0"/>
              <a:t>accreditation</a:t>
            </a:r>
          </a:p>
        </p:txBody>
      </p:sp>
      <p:sp>
        <p:nvSpPr>
          <p:cNvPr id="5" name="Slide Number Placeholder 4"/>
          <p:cNvSpPr>
            <a:spLocks noGrp="1"/>
          </p:cNvSpPr>
          <p:nvPr>
            <p:ph type="sldNum" sz="quarter" idx="12"/>
          </p:nvPr>
        </p:nvSpPr>
        <p:spPr/>
        <p:txBody>
          <a:bodyPr/>
          <a:lstStyle/>
          <a:p>
            <a:fld id="{537EB20F-C876-40FD-8D36-89E562F4E684}" type="slidenum">
              <a:rPr lang="en-US" smtClean="0"/>
              <a:pPr/>
              <a:t>18</a:t>
            </a:fld>
            <a:endParaRPr lang="en-US"/>
          </a:p>
        </p:txBody>
      </p:sp>
      <p:sp>
        <p:nvSpPr>
          <p:cNvPr id="6" name="Title 2"/>
          <p:cNvSpPr>
            <a:spLocks noGrp="1"/>
          </p:cNvSpPr>
          <p:nvPr>
            <p:ph type="title"/>
          </p:nvPr>
        </p:nvSpPr>
        <p:spPr>
          <a:xfrm>
            <a:off x="381000" y="355847"/>
            <a:ext cx="8381260" cy="1054394"/>
          </a:xfrm>
        </p:spPr>
        <p:txBody>
          <a:bodyPr>
            <a:normAutofit/>
          </a:bodyPr>
          <a:lstStyle/>
          <a:p>
            <a:r>
              <a:rPr lang="en-US" sz="6000" cap="small" dirty="0" err="1" smtClean="0"/>
              <a:t>DirectTrust</a:t>
            </a:r>
            <a:endParaRPr lang="en-US" sz="6000" cap="small" dirty="0"/>
          </a:p>
        </p:txBody>
      </p:sp>
    </p:spTree>
    <p:extLst>
      <p:ext uri="{BB962C8B-B14F-4D97-AF65-F5344CB8AC3E}">
        <p14:creationId xmlns:p14="http://schemas.microsoft.com/office/powerpoint/2010/main" val="1378602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37EB20F-C876-40FD-8D36-89E562F4E684}" type="slidenum">
              <a:rPr lang="en-US" sz="1200" smtClean="0"/>
              <a:pPr/>
              <a:t>19</a:t>
            </a:fld>
            <a:endParaRPr lang="en-US" sz="1200" dirty="0"/>
          </a:p>
        </p:txBody>
      </p:sp>
      <p:sp>
        <p:nvSpPr>
          <p:cNvPr id="2" name="Title 1"/>
          <p:cNvSpPr>
            <a:spLocks noGrp="1"/>
          </p:cNvSpPr>
          <p:nvPr>
            <p:ph type="title"/>
          </p:nvPr>
        </p:nvSpPr>
        <p:spPr>
          <a:xfrm>
            <a:off x="381000" y="2209800"/>
            <a:ext cx="6324600" cy="2328397"/>
          </a:xfrm>
        </p:spPr>
        <p:txBody>
          <a:bodyPr/>
          <a:lstStyle/>
          <a:p>
            <a:pPr marL="338138" lvl="1" indent="-19050" algn="ctr"/>
            <a:r>
              <a:rPr lang="en-US" sz="6600" dirty="0" smtClean="0">
                <a:solidFill>
                  <a:schemeClr val="tx2">
                    <a:lumMod val="90000"/>
                    <a:lumOff val="10000"/>
                  </a:schemeClr>
                </a:solidFill>
                <a:effectLst>
                  <a:outerShdw blurRad="38100" dist="38100" dir="2700000" algn="tl">
                    <a:srgbClr val="000000">
                      <a:alpha val="43137"/>
                    </a:srgbClr>
                  </a:outerShdw>
                </a:effectLst>
              </a:rPr>
              <a:t>HISP</a:t>
            </a:r>
            <a:br>
              <a:rPr lang="en-US" sz="6600" dirty="0" smtClean="0">
                <a:solidFill>
                  <a:schemeClr val="tx2">
                    <a:lumMod val="90000"/>
                    <a:lumOff val="10000"/>
                  </a:schemeClr>
                </a:solidFill>
                <a:effectLst>
                  <a:outerShdw blurRad="38100" dist="38100" dir="2700000" algn="tl">
                    <a:srgbClr val="000000">
                      <a:alpha val="43137"/>
                    </a:srgbClr>
                  </a:outerShdw>
                </a:effectLst>
              </a:rPr>
            </a:br>
            <a:r>
              <a:rPr lang="en-US" sz="6600" dirty="0" smtClean="0">
                <a:solidFill>
                  <a:schemeClr val="tx2">
                    <a:lumMod val="90000"/>
                    <a:lumOff val="10000"/>
                  </a:schemeClr>
                </a:solidFill>
                <a:effectLst>
                  <a:outerShdw blurRad="38100" dist="38100" dir="2700000" algn="tl">
                    <a:srgbClr val="000000">
                      <a:alpha val="43137"/>
                    </a:srgbClr>
                  </a:outerShdw>
                </a:effectLst>
              </a:rPr>
              <a:t>Operations</a:t>
            </a:r>
            <a:endParaRPr lang="en-US" sz="66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997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407893" cy="4407408"/>
          </a:xfrm>
        </p:spPr>
        <p:txBody>
          <a:bodyPr>
            <a:normAutofit/>
          </a:bodyPr>
          <a:lstStyle/>
          <a:p>
            <a:r>
              <a:rPr lang="en-US" sz="2400" dirty="0"/>
              <a:t>The Trusted Agent for the Provider Organization must attend the Trusted Agent Training, as well as any designated Optional Alternate Trusted Agents</a:t>
            </a:r>
          </a:p>
          <a:p>
            <a:endParaRPr lang="en-US" sz="2400" dirty="0" smtClean="0"/>
          </a:p>
          <a:p>
            <a:r>
              <a:rPr lang="en-US" sz="2400" dirty="0" smtClean="0"/>
              <a:t>Additional individuals may attend:</a:t>
            </a:r>
          </a:p>
          <a:p>
            <a:pPr lvl="1"/>
            <a:r>
              <a:rPr lang="en-US" sz="2000" dirty="0" smtClean="0"/>
              <a:t>Human Resources</a:t>
            </a:r>
          </a:p>
          <a:p>
            <a:pPr lvl="1"/>
            <a:r>
              <a:rPr lang="en-US" sz="2000" dirty="0" smtClean="0"/>
              <a:t>Credentialing Department</a:t>
            </a:r>
          </a:p>
          <a:p>
            <a:pPr lvl="1"/>
            <a:r>
              <a:rPr lang="en-US" sz="2000" dirty="0" smtClean="0"/>
              <a:t>C-level Executives</a:t>
            </a:r>
          </a:p>
          <a:p>
            <a:pPr lvl="1"/>
            <a:r>
              <a:rPr lang="en-US" sz="2000" dirty="0" smtClean="0"/>
              <a:t>IT</a:t>
            </a:r>
            <a:endParaRPr lang="en-US" dirty="0" smtClean="0"/>
          </a:p>
          <a:p>
            <a:pPr lvl="1"/>
            <a:r>
              <a:rPr lang="en-US" dirty="0" smtClean="0"/>
              <a:t>HIM</a:t>
            </a:r>
          </a:p>
          <a:p>
            <a:pPr lvl="1"/>
            <a:r>
              <a:rPr lang="en-US" dirty="0" smtClean="0"/>
              <a:t>Operations</a:t>
            </a:r>
          </a:p>
          <a:p>
            <a:pPr lvl="1"/>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2</a:t>
            </a:fld>
            <a:endParaRPr lang="en-US"/>
          </a:p>
        </p:txBody>
      </p:sp>
      <p:sp>
        <p:nvSpPr>
          <p:cNvPr id="3" name="Title 2"/>
          <p:cNvSpPr>
            <a:spLocks noGrp="1"/>
          </p:cNvSpPr>
          <p:nvPr>
            <p:ph type="title"/>
          </p:nvPr>
        </p:nvSpPr>
        <p:spPr/>
        <p:txBody>
          <a:bodyPr/>
          <a:lstStyle/>
          <a:p>
            <a:r>
              <a:rPr lang="en-US" dirty="0" smtClean="0"/>
              <a:t>Who Should Attend This Training?</a:t>
            </a:r>
            <a:endParaRPr lang="en-US" dirty="0"/>
          </a:p>
        </p:txBody>
      </p:sp>
    </p:spTree>
    <p:extLst>
      <p:ext uri="{BB962C8B-B14F-4D97-AF65-F5344CB8AC3E}">
        <p14:creationId xmlns:p14="http://schemas.microsoft.com/office/powerpoint/2010/main" val="199668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839200" cy="4724400"/>
          </a:xfrm>
        </p:spPr>
        <p:txBody>
          <a:bodyPr>
            <a:normAutofit/>
          </a:bodyPr>
          <a:lstStyle/>
          <a:p>
            <a:pPr marL="336550" lvl="1" indent="-182563"/>
            <a:r>
              <a:rPr lang="en-US" sz="2300" dirty="0" smtClean="0"/>
              <a:t>A provider needs a Direct Address to send and receive Direct Messages through the HISP</a:t>
            </a:r>
          </a:p>
          <a:p>
            <a:pPr marL="336550" lvl="1" indent="-182563"/>
            <a:endParaRPr lang="en-US" sz="2000" dirty="0" smtClean="0"/>
          </a:p>
          <a:p>
            <a:pPr marL="336550" lvl="1" indent="-182563"/>
            <a:r>
              <a:rPr lang="en-US" sz="2300" dirty="0" smtClean="0"/>
              <a:t>To activate a Direct Address, one must:</a:t>
            </a:r>
          </a:p>
          <a:p>
            <a:pPr marL="610870" lvl="3" indent="-182563">
              <a:buFont typeface="+mj-lt"/>
              <a:buAutoNum type="arabicPeriod"/>
            </a:pPr>
            <a:r>
              <a:rPr lang="en-US" sz="2300" dirty="0" smtClean="0"/>
              <a:t>Be registered on the HISP</a:t>
            </a:r>
          </a:p>
          <a:p>
            <a:pPr marL="610870" lvl="3" indent="-182563">
              <a:buFont typeface="+mj-lt"/>
              <a:buAutoNum type="arabicPeriod"/>
            </a:pPr>
            <a:r>
              <a:rPr lang="en-US" sz="2300" dirty="0" smtClean="0"/>
              <a:t>Have a Certificate</a:t>
            </a:r>
          </a:p>
          <a:p>
            <a:pPr marL="336550" lvl="2" indent="-182563"/>
            <a:endParaRPr lang="en-US" sz="2000" dirty="0" smtClean="0"/>
          </a:p>
          <a:p>
            <a:pPr marL="336550" lvl="1" indent="-182563"/>
            <a:r>
              <a:rPr lang="en-US" sz="2300" dirty="0" smtClean="0"/>
              <a:t>Registration Authority (RA) must register the Direct Address</a:t>
            </a:r>
          </a:p>
          <a:p>
            <a:pPr marL="336550" lvl="1" indent="-182563"/>
            <a:r>
              <a:rPr lang="en-US" sz="2300" dirty="0" smtClean="0"/>
              <a:t>Certificate Authority (CA) must issue the Certificate</a:t>
            </a:r>
          </a:p>
          <a:p>
            <a:endParaRPr lang="en-US" sz="2200"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20</a:t>
            </a:fld>
            <a:endParaRPr lang="en-US"/>
          </a:p>
        </p:txBody>
      </p:sp>
      <p:sp>
        <p:nvSpPr>
          <p:cNvPr id="2" name="Title 1"/>
          <p:cNvSpPr>
            <a:spLocks noGrp="1"/>
          </p:cNvSpPr>
          <p:nvPr>
            <p:ph type="title"/>
          </p:nvPr>
        </p:nvSpPr>
        <p:spPr>
          <a:xfrm>
            <a:off x="457200" y="533400"/>
            <a:ext cx="8229600" cy="685800"/>
          </a:xfrm>
        </p:spPr>
        <p:txBody>
          <a:bodyPr>
            <a:noAutofit/>
          </a:bodyPr>
          <a:lstStyle/>
          <a:p>
            <a:r>
              <a:rPr lang="en-US" sz="4000" dirty="0" smtClean="0"/>
              <a:t>Direct Address</a:t>
            </a:r>
            <a:endParaRPr lang="en-US" sz="4000" dirty="0">
              <a:solidFill>
                <a:schemeClr val="tx1"/>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110353" y="5464603"/>
            <a:ext cx="800100" cy="1190625"/>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676775" y="5464603"/>
            <a:ext cx="809625" cy="1190625"/>
          </a:xfrm>
          <a:prstGeom prst="rect">
            <a:avLst/>
          </a:prstGeom>
          <a:noFill/>
          <a:ln>
            <a:noFill/>
          </a:ln>
        </p:spPr>
      </p:pic>
    </p:spTree>
    <p:extLst>
      <p:ext uri="{BB962C8B-B14F-4D97-AF65-F5344CB8AC3E}">
        <p14:creationId xmlns:p14="http://schemas.microsoft.com/office/powerpoint/2010/main" val="176526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610600" cy="4343400"/>
          </a:xfrm>
        </p:spPr>
        <p:txBody>
          <a:bodyPr>
            <a:normAutofit/>
          </a:bodyPr>
          <a:lstStyle/>
          <a:p>
            <a:pPr marL="182563" lvl="1" indent="-182563">
              <a:buFont typeface="Arial" panose="020B0604020202020204" pitchFamily="34" charset="0"/>
              <a:buChar char="•"/>
            </a:pPr>
            <a:r>
              <a:rPr lang="en-US" sz="2800" dirty="0" smtClean="0"/>
              <a:t>Registration Authority</a:t>
            </a:r>
            <a:r>
              <a:rPr lang="en-US" sz="2000" dirty="0" smtClean="0"/>
              <a:t> </a:t>
            </a:r>
            <a:r>
              <a:rPr lang="en-US" sz="2000" dirty="0" smtClean="0">
                <a:solidFill>
                  <a:schemeClr val="bg2">
                    <a:lumMod val="50000"/>
                  </a:schemeClr>
                </a:solidFill>
              </a:rPr>
              <a:t>(MedAllies, EHNAC accredited)</a:t>
            </a:r>
          </a:p>
          <a:p>
            <a:pPr marL="456883" lvl="3" indent="-182563">
              <a:buFont typeface="Arial" panose="020B0604020202020204" pitchFamily="34" charset="0"/>
              <a:buChar char="•"/>
            </a:pPr>
            <a:r>
              <a:rPr lang="en-US" sz="2400" dirty="0" smtClean="0"/>
              <a:t>Enrolls Providers in the Direct network</a:t>
            </a:r>
          </a:p>
          <a:p>
            <a:pPr marL="456883" lvl="3" indent="-182563">
              <a:buFont typeface="Arial" panose="020B0604020202020204" pitchFamily="34" charset="0"/>
              <a:buChar char="•"/>
            </a:pPr>
            <a:r>
              <a:rPr lang="en-US" sz="2400" dirty="0" smtClean="0"/>
              <a:t>Ensures Applicants have been identity proofed and notifies CA </a:t>
            </a:r>
          </a:p>
          <a:p>
            <a:pPr marL="182563" lvl="1" indent="-182563">
              <a:buFont typeface="Arial" panose="020B0604020202020204" pitchFamily="34" charset="0"/>
              <a:buChar char="•"/>
            </a:pPr>
            <a:endParaRPr lang="en-US" sz="1000" dirty="0" smtClean="0"/>
          </a:p>
          <a:p>
            <a:pPr marL="182563" lvl="1" indent="-182563">
              <a:buFont typeface="Arial" panose="020B0604020202020204" pitchFamily="34" charset="0"/>
              <a:buChar char="•"/>
            </a:pPr>
            <a:endParaRPr lang="en-US" sz="1000" dirty="0"/>
          </a:p>
          <a:p>
            <a:pPr marL="182563" lvl="1" indent="-182563">
              <a:buFont typeface="Arial" panose="020B0604020202020204" pitchFamily="34" charset="0"/>
              <a:buChar char="•"/>
            </a:pPr>
            <a:endParaRPr lang="en-US" sz="1000" dirty="0" smtClean="0"/>
          </a:p>
          <a:p>
            <a:pPr marL="182563" lvl="1" indent="-182563">
              <a:buFont typeface="Arial" panose="020B0604020202020204" pitchFamily="34" charset="0"/>
              <a:buChar char="•"/>
            </a:pPr>
            <a:r>
              <a:rPr lang="en-US" sz="2800" dirty="0" smtClean="0"/>
              <a:t>Certificate Authority</a:t>
            </a:r>
            <a:r>
              <a:rPr lang="en-US" sz="2200" dirty="0" smtClean="0">
                <a:solidFill>
                  <a:schemeClr val="bg2">
                    <a:lumMod val="50000"/>
                  </a:schemeClr>
                </a:solidFill>
              </a:rPr>
              <a:t> </a:t>
            </a:r>
            <a:r>
              <a:rPr lang="en-US" sz="2000" dirty="0" smtClean="0">
                <a:solidFill>
                  <a:schemeClr val="bg2">
                    <a:lumMod val="50000"/>
                  </a:schemeClr>
                </a:solidFill>
              </a:rPr>
              <a:t>(MedAllies, EHNAC accredited)</a:t>
            </a:r>
          </a:p>
          <a:p>
            <a:pPr marL="456883" lvl="3" indent="-182563">
              <a:buFont typeface="Arial" panose="020B0604020202020204" pitchFamily="34" charset="0"/>
              <a:buChar char="•"/>
            </a:pPr>
            <a:r>
              <a:rPr lang="en-US" sz="2400" dirty="0"/>
              <a:t>I</a:t>
            </a:r>
            <a:r>
              <a:rPr lang="en-US" sz="2400" dirty="0" smtClean="0"/>
              <a:t>ssues digital certificate for identity proofed Applicants</a:t>
            </a:r>
          </a:p>
          <a:p>
            <a:pPr marL="456883" lvl="3" indent="-182563">
              <a:buFont typeface="Arial" panose="020B0604020202020204" pitchFamily="34" charset="0"/>
              <a:buChar char="•"/>
            </a:pPr>
            <a:r>
              <a:rPr lang="en-US" sz="2400" dirty="0" smtClean="0"/>
              <a:t>Guarantees the individual granted the unique certificate is who they claim to be</a:t>
            </a:r>
          </a:p>
          <a:p>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21</a:t>
            </a:fld>
            <a:endParaRPr lang="en-US"/>
          </a:p>
        </p:txBody>
      </p:sp>
      <p:sp>
        <p:nvSpPr>
          <p:cNvPr id="2" name="Title 1"/>
          <p:cNvSpPr>
            <a:spLocks noGrp="1"/>
          </p:cNvSpPr>
          <p:nvPr>
            <p:ph type="title"/>
          </p:nvPr>
        </p:nvSpPr>
        <p:spPr>
          <a:xfrm>
            <a:off x="457200" y="228600"/>
            <a:ext cx="8229600" cy="1143000"/>
          </a:xfrm>
        </p:spPr>
        <p:txBody>
          <a:bodyPr>
            <a:noAutofit/>
          </a:bodyPr>
          <a:lstStyle/>
          <a:p>
            <a:r>
              <a:rPr lang="en-US" dirty="0" smtClean="0"/>
              <a:t>Registration Authority (RA) and Certificate Authority (CA)</a:t>
            </a:r>
            <a:endParaRPr lang="en-US" dirty="0">
              <a:solidFill>
                <a:schemeClr val="tx1"/>
              </a:solidFill>
            </a:endParaRPr>
          </a:p>
        </p:txBody>
      </p:sp>
    </p:spTree>
    <p:extLst>
      <p:ext uri="{BB962C8B-B14F-4D97-AF65-F5344CB8AC3E}">
        <p14:creationId xmlns:p14="http://schemas.microsoft.com/office/powerpoint/2010/main" val="326701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200" y="2514600"/>
            <a:ext cx="8305800" cy="3810000"/>
          </a:xfrm>
        </p:spPr>
        <p:txBody>
          <a:bodyPr>
            <a:noAutofit/>
          </a:bodyPr>
          <a:lstStyle/>
          <a:p>
            <a:pPr marL="182563" lvl="1" indent="-182563">
              <a:spcAft>
                <a:spcPts val="1200"/>
              </a:spcAft>
            </a:pPr>
            <a:r>
              <a:rPr lang="en-US" sz="2800" dirty="0"/>
              <a:t>The Trusted Agent (</a:t>
            </a:r>
            <a:r>
              <a:rPr lang="en-US" sz="2800" dirty="0" smtClean="0"/>
              <a:t>TA) </a:t>
            </a:r>
            <a:r>
              <a:rPr lang="en-US" sz="2800" dirty="0"/>
              <a:t>is an extension of the </a:t>
            </a:r>
            <a:r>
              <a:rPr lang="en-US" sz="2800" dirty="0" smtClean="0"/>
              <a:t>RA</a:t>
            </a:r>
          </a:p>
          <a:p>
            <a:pPr marL="456883" lvl="2" indent="-182563">
              <a:spcAft>
                <a:spcPts val="1200"/>
              </a:spcAft>
            </a:pPr>
            <a:r>
              <a:rPr lang="en-US" sz="2600" dirty="0"/>
              <a:t>W</a:t>
            </a:r>
            <a:r>
              <a:rPr lang="en-US" sz="2600" dirty="0" smtClean="0"/>
              <a:t>orks </a:t>
            </a:r>
            <a:r>
              <a:rPr lang="en-US" sz="2600" dirty="0"/>
              <a:t>on behalf of the </a:t>
            </a:r>
            <a:r>
              <a:rPr lang="en-US" sz="2600" dirty="0" smtClean="0"/>
              <a:t>RA to ensure identity proofing processes and procedures are in place</a:t>
            </a:r>
          </a:p>
          <a:p>
            <a:pPr marL="456883" lvl="2" indent="-182563">
              <a:spcAft>
                <a:spcPts val="1200"/>
              </a:spcAft>
            </a:pPr>
            <a:r>
              <a:rPr lang="en-US" sz="2600" dirty="0"/>
              <a:t>H</a:t>
            </a:r>
            <a:r>
              <a:rPr lang="en-US" sz="2600" dirty="0" smtClean="0"/>
              <a:t>as </a:t>
            </a:r>
            <a:r>
              <a:rPr lang="en-US" sz="2600" dirty="0"/>
              <a:t>obligation of providing deliverables to </a:t>
            </a:r>
            <a:r>
              <a:rPr lang="en-US" sz="2600" dirty="0" smtClean="0"/>
              <a:t>RA</a:t>
            </a:r>
            <a:endParaRPr lang="en-US" sz="2600" dirty="0"/>
          </a:p>
        </p:txBody>
      </p:sp>
      <p:sp>
        <p:nvSpPr>
          <p:cNvPr id="5" name="Slide Number Placeholder 4"/>
          <p:cNvSpPr>
            <a:spLocks noGrp="1"/>
          </p:cNvSpPr>
          <p:nvPr>
            <p:ph type="sldNum" sz="quarter" idx="12"/>
          </p:nvPr>
        </p:nvSpPr>
        <p:spPr>
          <a:xfrm>
            <a:off x="7924800" y="6035675"/>
            <a:ext cx="762000" cy="365125"/>
          </a:xfrm>
        </p:spPr>
        <p:txBody>
          <a:bodyPr/>
          <a:lstStyle/>
          <a:p>
            <a:fld id="{537EB20F-C876-40FD-8D36-89E562F4E684}" type="slidenum">
              <a:rPr lang="en-US" smtClean="0"/>
              <a:pPr/>
              <a:t>22</a:t>
            </a:fld>
            <a:endParaRPr lang="en-US"/>
          </a:p>
        </p:txBody>
      </p:sp>
      <p:sp>
        <p:nvSpPr>
          <p:cNvPr id="2" name="Title 1"/>
          <p:cNvSpPr>
            <a:spLocks noGrp="1"/>
          </p:cNvSpPr>
          <p:nvPr>
            <p:ph type="title"/>
          </p:nvPr>
        </p:nvSpPr>
        <p:spPr>
          <a:xfrm>
            <a:off x="152400" y="152400"/>
            <a:ext cx="8763000" cy="1295400"/>
          </a:xfrm>
        </p:spPr>
        <p:txBody>
          <a:bodyPr>
            <a:noAutofit/>
          </a:bodyPr>
          <a:lstStyle/>
          <a:p>
            <a:pPr algn="ctr"/>
            <a:r>
              <a:rPr lang="en-US" sz="4000" dirty="0" smtClean="0"/>
              <a:t>What Role does the </a:t>
            </a:r>
            <a:br>
              <a:rPr lang="en-US" sz="4000" dirty="0" smtClean="0"/>
            </a:br>
            <a:r>
              <a:rPr lang="en-US" sz="4000" dirty="0" smtClean="0"/>
              <a:t>Trusted Agent Play in this?</a:t>
            </a:r>
            <a:endParaRPr lang="en-US" sz="4000" dirty="0">
              <a:solidFill>
                <a:schemeClr val="tx1"/>
              </a:solidFill>
            </a:endParaRPr>
          </a:p>
        </p:txBody>
      </p:sp>
    </p:spTree>
    <p:extLst>
      <p:ext uri="{BB962C8B-B14F-4D97-AF65-F5344CB8AC3E}">
        <p14:creationId xmlns:p14="http://schemas.microsoft.com/office/powerpoint/2010/main" val="44003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8"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027" y="3581400"/>
            <a:ext cx="1561148" cy="247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47"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743200"/>
            <a:ext cx="3076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400" y="2514600"/>
            <a:ext cx="1905000" cy="1477328"/>
          </a:xfrm>
          <a:prstGeom prst="rect">
            <a:avLst/>
          </a:prstGeom>
          <a:solidFill>
            <a:schemeClr val="bg1"/>
          </a:solidFill>
          <a:ln>
            <a:solidFill>
              <a:schemeClr val="tx1"/>
            </a:solidFill>
          </a:ln>
        </p:spPr>
        <p:txBody>
          <a:bodyPr wrap="square" rtlCol="0">
            <a:spAutoFit/>
          </a:bodyPr>
          <a:lstStyle/>
          <a:p>
            <a:r>
              <a:rPr lang="en-US" dirty="0" smtClean="0"/>
              <a:t>Step 1:</a:t>
            </a:r>
          </a:p>
          <a:p>
            <a:r>
              <a:rPr lang="en-US" dirty="0" smtClean="0"/>
              <a:t>Dr. John Smith’s EHR connects to the MedAllies HISP </a:t>
            </a:r>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23</a:t>
            </a:fld>
            <a:endParaRPr lang="en-US"/>
          </a:p>
        </p:txBody>
      </p:sp>
      <p:sp>
        <p:nvSpPr>
          <p:cNvPr id="3" name="Title 2"/>
          <p:cNvSpPr>
            <a:spLocks noGrp="1"/>
          </p:cNvSpPr>
          <p:nvPr>
            <p:ph type="title"/>
          </p:nvPr>
        </p:nvSpPr>
        <p:spPr>
          <a:xfrm>
            <a:off x="381000" y="152400"/>
            <a:ext cx="8229600" cy="1389888"/>
          </a:xfrm>
        </p:spPr>
        <p:txBody>
          <a:bodyPr>
            <a:noAutofit/>
          </a:bodyPr>
          <a:lstStyle/>
          <a:p>
            <a:r>
              <a:rPr lang="en-US" sz="3600" dirty="0" smtClean="0"/>
              <a:t>HISP involvement in Direct message delivery and security</a:t>
            </a:r>
            <a:endParaRPr lang="en-US" sz="3600" dirty="0"/>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576762"/>
            <a:ext cx="1333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900487"/>
            <a:ext cx="21717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029200"/>
            <a:ext cx="914400" cy="9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5029200"/>
            <a:ext cx="1924050" cy="9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3733800"/>
            <a:ext cx="952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3276020188"/>
              </p:ext>
            </p:extLst>
          </p:nvPr>
        </p:nvGraphicFramePr>
        <p:xfrm>
          <a:off x="3190081" y="2504281"/>
          <a:ext cx="1229519" cy="1229519"/>
        </p:xfrm>
        <a:graphic>
          <a:graphicData uri="http://schemas.openxmlformats.org/presentationml/2006/ole">
            <mc:AlternateContent xmlns:mc="http://schemas.openxmlformats.org/markup-compatibility/2006">
              <mc:Choice xmlns:v="urn:schemas-microsoft-com:vml" Requires="v">
                <p:oleObj spid="_x0000_s4177" name="Visio" r:id="rId11" imgW="877555" imgH="877555" progId="Visio.Drawing.11">
                  <p:link updateAutomatic="1"/>
                </p:oleObj>
              </mc:Choice>
              <mc:Fallback>
                <p:oleObj name="Visio" r:id="rId11" imgW="877555" imgH="877555" progId="Visio.Drawing.11">
                  <p:link updateAutomatic="1"/>
                  <p:pic>
                    <p:nvPicPr>
                      <p:cNvPr id="0" name=""/>
                      <p:cNvPicPr/>
                      <p:nvPr/>
                    </p:nvPicPr>
                    <p:blipFill>
                      <a:blip r:embed="rId12"/>
                      <a:stretch>
                        <a:fillRect/>
                      </a:stretch>
                    </p:blipFill>
                    <p:spPr>
                      <a:xfrm>
                        <a:off x="3190081" y="2504281"/>
                        <a:ext cx="1229519" cy="1229519"/>
                      </a:xfrm>
                      <a:prstGeom prst="rect">
                        <a:avLst/>
                      </a:prstGeom>
                    </p:spPr>
                  </p:pic>
                </p:oleObj>
              </mc:Fallback>
            </mc:AlternateContent>
          </a:graphicData>
        </a:graphic>
      </p:graphicFrame>
      <p:sp>
        <p:nvSpPr>
          <p:cNvPr id="21" name="TextBox 20"/>
          <p:cNvSpPr txBox="1"/>
          <p:nvPr/>
        </p:nvSpPr>
        <p:spPr>
          <a:xfrm>
            <a:off x="152400" y="2514600"/>
            <a:ext cx="1905000" cy="2585323"/>
          </a:xfrm>
          <a:prstGeom prst="rect">
            <a:avLst/>
          </a:prstGeom>
          <a:solidFill>
            <a:schemeClr val="bg1"/>
          </a:solidFill>
          <a:ln>
            <a:solidFill>
              <a:schemeClr val="tx1"/>
            </a:solidFill>
          </a:ln>
        </p:spPr>
        <p:txBody>
          <a:bodyPr wrap="square" rtlCol="0">
            <a:spAutoFit/>
          </a:bodyPr>
          <a:lstStyle/>
          <a:p>
            <a:r>
              <a:rPr lang="en-US" dirty="0" smtClean="0"/>
              <a:t>Step 2:</a:t>
            </a:r>
          </a:p>
          <a:p>
            <a:r>
              <a:rPr lang="en-US" dirty="0" smtClean="0"/>
              <a:t>The Trusted Agent ensures that Dr. John Smith is identity proofed, then sends his information to MedAllies (RA)</a:t>
            </a:r>
          </a:p>
        </p:txBody>
      </p:sp>
      <p:sp>
        <p:nvSpPr>
          <p:cNvPr id="22" name="TextBox 21"/>
          <p:cNvSpPr txBox="1"/>
          <p:nvPr/>
        </p:nvSpPr>
        <p:spPr>
          <a:xfrm>
            <a:off x="152400" y="2514600"/>
            <a:ext cx="1905000" cy="2585323"/>
          </a:xfrm>
          <a:prstGeom prst="rect">
            <a:avLst/>
          </a:prstGeom>
          <a:solidFill>
            <a:schemeClr val="bg1"/>
          </a:solidFill>
          <a:ln>
            <a:solidFill>
              <a:schemeClr val="tx1"/>
            </a:solidFill>
          </a:ln>
        </p:spPr>
        <p:txBody>
          <a:bodyPr wrap="square" rtlCol="0">
            <a:spAutoFit/>
          </a:bodyPr>
          <a:lstStyle/>
          <a:p>
            <a:r>
              <a:rPr lang="en-US" dirty="0" smtClean="0"/>
              <a:t>Step 3:</a:t>
            </a:r>
          </a:p>
          <a:p>
            <a:r>
              <a:rPr lang="en-US" dirty="0" smtClean="0"/>
              <a:t>MedAllies (RA) registers Dr. John Smith’s Direct Address and notifies the CA </a:t>
            </a:r>
          </a:p>
          <a:p>
            <a:endParaRPr lang="en-US" dirty="0"/>
          </a:p>
          <a:p>
            <a:endParaRPr lang="en-US" dirty="0" smtClean="0"/>
          </a:p>
          <a:p>
            <a:endParaRPr lang="en-US" dirty="0"/>
          </a:p>
        </p:txBody>
      </p:sp>
      <p:sp>
        <p:nvSpPr>
          <p:cNvPr id="23" name="TextBox 22"/>
          <p:cNvSpPr txBox="1"/>
          <p:nvPr/>
        </p:nvSpPr>
        <p:spPr>
          <a:xfrm>
            <a:off x="152400" y="2514600"/>
            <a:ext cx="1905000" cy="2862322"/>
          </a:xfrm>
          <a:prstGeom prst="rect">
            <a:avLst/>
          </a:prstGeom>
          <a:solidFill>
            <a:schemeClr val="bg1"/>
          </a:solidFill>
          <a:ln>
            <a:solidFill>
              <a:schemeClr val="tx1"/>
            </a:solidFill>
          </a:ln>
        </p:spPr>
        <p:txBody>
          <a:bodyPr wrap="square" rtlCol="0">
            <a:spAutoFit/>
          </a:bodyPr>
          <a:lstStyle/>
          <a:p>
            <a:r>
              <a:rPr lang="en-US" dirty="0" smtClean="0"/>
              <a:t>Step 4:</a:t>
            </a:r>
          </a:p>
          <a:p>
            <a:r>
              <a:rPr lang="en-US" dirty="0" smtClean="0"/>
              <a:t>MedAllies (CA) generates a certificate for Dr. John Smith’s Direct Address and sends to the HISP for configuration</a:t>
            </a:r>
          </a:p>
          <a:p>
            <a:endParaRPr lang="en-US" dirty="0"/>
          </a:p>
        </p:txBody>
      </p:sp>
      <p:cxnSp>
        <p:nvCxnSpPr>
          <p:cNvPr id="8" name="Straight Connector 7"/>
          <p:cNvCxnSpPr/>
          <p:nvPr/>
        </p:nvCxnSpPr>
        <p:spPr>
          <a:xfrm>
            <a:off x="5791200" y="1905000"/>
            <a:ext cx="38100" cy="419100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146" name="Picture 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73340" y="4405312"/>
            <a:ext cx="6858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19800" y="1828800"/>
            <a:ext cx="2667000" cy="369332"/>
          </a:xfrm>
          <a:prstGeom prst="rect">
            <a:avLst/>
          </a:prstGeom>
          <a:noFill/>
        </p:spPr>
        <p:txBody>
          <a:bodyPr wrap="square" rtlCol="0">
            <a:spAutoFit/>
          </a:bodyPr>
          <a:lstStyle/>
          <a:p>
            <a:r>
              <a:rPr lang="en-US" dirty="0" smtClean="0"/>
              <a:t>Provider Organization</a:t>
            </a:r>
            <a:endParaRPr lang="en-US" dirty="0"/>
          </a:p>
        </p:txBody>
      </p:sp>
      <p:sp>
        <p:nvSpPr>
          <p:cNvPr id="24" name="TextBox 23"/>
          <p:cNvSpPr txBox="1"/>
          <p:nvPr/>
        </p:nvSpPr>
        <p:spPr>
          <a:xfrm>
            <a:off x="3086100" y="1840468"/>
            <a:ext cx="2667000" cy="369332"/>
          </a:xfrm>
          <a:prstGeom prst="rect">
            <a:avLst/>
          </a:prstGeom>
          <a:noFill/>
        </p:spPr>
        <p:txBody>
          <a:bodyPr wrap="square" rtlCol="0">
            <a:spAutoFit/>
          </a:bodyPr>
          <a:lstStyle/>
          <a:p>
            <a:r>
              <a:rPr lang="en-US" dirty="0" smtClean="0"/>
              <a:t>MedAllies</a:t>
            </a:r>
            <a:endParaRPr lang="en-US" dirty="0"/>
          </a:p>
        </p:txBody>
      </p:sp>
    </p:spTree>
    <p:extLst>
      <p:ext uri="{BB962C8B-B14F-4D97-AF65-F5344CB8AC3E}">
        <p14:creationId xmlns:p14="http://schemas.microsoft.com/office/powerpoint/2010/main" val="53211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1"/>
            <a:ext cx="8839199" cy="4800599"/>
          </a:xfrm>
        </p:spPr>
        <p:txBody>
          <a:bodyPr>
            <a:noAutofit/>
          </a:bodyPr>
          <a:lstStyle/>
          <a:p>
            <a:pPr marL="225425" lvl="1" indent="-182563"/>
            <a:r>
              <a:rPr lang="en-US" sz="2400" dirty="0" smtClean="0"/>
              <a:t>Certificates </a:t>
            </a:r>
            <a:r>
              <a:rPr lang="en-US" sz="2400" dirty="0"/>
              <a:t>are </a:t>
            </a:r>
            <a:r>
              <a:rPr lang="en-US" sz="2400" dirty="0" smtClean="0"/>
              <a:t>used to secure messages during transmission between HISPs</a:t>
            </a:r>
          </a:p>
          <a:p>
            <a:pPr marL="225425" lvl="1" indent="-182563"/>
            <a:endParaRPr lang="en-US" dirty="0" smtClean="0"/>
          </a:p>
          <a:p>
            <a:pPr marL="225425" lvl="1" indent="-182563"/>
            <a:endParaRPr lang="en-US" dirty="0"/>
          </a:p>
          <a:p>
            <a:pPr marL="225425" lvl="1" indent="-182563"/>
            <a:r>
              <a:rPr lang="en-US" sz="2400" dirty="0" smtClean="0"/>
              <a:t>Made </a:t>
            </a:r>
            <a:r>
              <a:rPr lang="en-US" sz="2400" dirty="0"/>
              <a:t>up of a public / private key </a:t>
            </a:r>
            <a:r>
              <a:rPr lang="en-US" sz="2400" dirty="0" smtClean="0"/>
              <a:t>pair</a:t>
            </a:r>
          </a:p>
          <a:p>
            <a:pPr marL="499745" lvl="3" indent="-182563">
              <a:spcAft>
                <a:spcPts val="600"/>
              </a:spcAft>
            </a:pPr>
            <a:r>
              <a:rPr lang="en-US" sz="2000" dirty="0"/>
              <a:t>Senders use the public </a:t>
            </a:r>
            <a:r>
              <a:rPr lang="en-US" sz="2000" dirty="0" smtClean="0"/>
              <a:t>key </a:t>
            </a:r>
            <a:r>
              <a:rPr lang="en-US" sz="2000" dirty="0"/>
              <a:t>to lock message </a:t>
            </a:r>
          </a:p>
          <a:p>
            <a:pPr marL="499745" lvl="3" indent="-182563">
              <a:spcAft>
                <a:spcPts val="600"/>
              </a:spcAft>
            </a:pPr>
            <a:r>
              <a:rPr lang="en-US" sz="2000" dirty="0" smtClean="0"/>
              <a:t>The receiving HISP uses the recipient’s private </a:t>
            </a:r>
            <a:r>
              <a:rPr lang="en-US" sz="2000" dirty="0"/>
              <a:t>key </a:t>
            </a:r>
            <a:r>
              <a:rPr lang="en-US" sz="2000" dirty="0" smtClean="0"/>
              <a:t>to unlock message</a:t>
            </a:r>
          </a:p>
          <a:p>
            <a:pPr marL="225425" lvl="1" indent="-182563"/>
            <a:endParaRPr lang="en-US" sz="2200" dirty="0" smtClean="0"/>
          </a:p>
          <a:p>
            <a:pPr marL="225425" lvl="1" indent="-182563"/>
            <a:endParaRPr lang="en-US" sz="2200" dirty="0" smtClean="0"/>
          </a:p>
          <a:p>
            <a:pPr marL="225425" lvl="1" indent="-182563"/>
            <a:endParaRPr lang="en-US" sz="2200" dirty="0"/>
          </a:p>
          <a:p>
            <a:pPr marL="42862" lvl="1" indent="0">
              <a:buNone/>
            </a:pPr>
            <a:r>
              <a:rPr lang="en-US" sz="2000" dirty="0" smtClean="0">
                <a:solidFill>
                  <a:schemeClr val="bg2">
                    <a:lumMod val="50000"/>
                  </a:schemeClr>
                </a:solidFill>
              </a:rPr>
              <a:t>For more information on certificates see: DirectTrust Community X.509 Certificate Policy</a:t>
            </a:r>
            <a:endParaRPr lang="en-US" sz="2000"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537EB20F-C876-40FD-8D36-89E562F4E684}" type="slidenum">
              <a:rPr lang="en-US" smtClean="0"/>
              <a:pPr/>
              <a:t>24</a:t>
            </a:fld>
            <a:endParaRPr lang="en-US"/>
          </a:p>
        </p:txBody>
      </p:sp>
      <p:sp>
        <p:nvSpPr>
          <p:cNvPr id="7" name="Title 1"/>
          <p:cNvSpPr>
            <a:spLocks noGrp="1"/>
          </p:cNvSpPr>
          <p:nvPr>
            <p:ph type="title"/>
          </p:nvPr>
        </p:nvSpPr>
        <p:spPr>
          <a:xfrm>
            <a:off x="457200" y="304800"/>
            <a:ext cx="8229600" cy="1143000"/>
          </a:xfrm>
        </p:spPr>
        <p:txBody>
          <a:bodyPr>
            <a:noAutofit/>
          </a:bodyPr>
          <a:lstStyle/>
          <a:p>
            <a:r>
              <a:rPr lang="en-US" sz="4800" dirty="0" smtClean="0"/>
              <a:t>Certificates</a:t>
            </a:r>
            <a:endParaRPr lang="en-US" sz="4800" dirty="0">
              <a:solidFill>
                <a:schemeClr val="tx1"/>
              </a:solidFill>
            </a:endParaRPr>
          </a:p>
        </p:txBody>
      </p:sp>
    </p:spTree>
    <p:extLst>
      <p:ext uri="{BB962C8B-B14F-4D97-AF65-F5344CB8AC3E}">
        <p14:creationId xmlns:p14="http://schemas.microsoft.com/office/powerpoint/2010/main" val="126974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7EB20F-C876-40FD-8D36-89E562F4E684}" type="slidenum">
              <a:rPr lang="en-US" smtClean="0"/>
              <a:pPr/>
              <a:t>25</a:t>
            </a:fld>
            <a:endParaRPr lang="en-US"/>
          </a:p>
        </p:txBody>
      </p:sp>
      <p:grpSp>
        <p:nvGrpSpPr>
          <p:cNvPr id="15" name="Group 14"/>
          <p:cNvGrpSpPr/>
          <p:nvPr/>
        </p:nvGrpSpPr>
        <p:grpSpPr>
          <a:xfrm>
            <a:off x="1752072" y="3093579"/>
            <a:ext cx="6096528" cy="1630821"/>
            <a:chOff x="1767590" y="3048000"/>
            <a:chExt cx="6096528" cy="163082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590" y="3048000"/>
              <a:ext cx="6096528" cy="1630821"/>
            </a:xfrm>
            <a:prstGeom prst="rect">
              <a:avLst/>
            </a:prstGeom>
          </p:spPr>
        </p:pic>
        <p:sp>
          <p:nvSpPr>
            <p:cNvPr id="14" name="TextBox 13"/>
            <p:cNvSpPr txBox="1"/>
            <p:nvPr/>
          </p:nvSpPr>
          <p:spPr>
            <a:xfrm>
              <a:off x="2529385" y="3676882"/>
              <a:ext cx="1585415" cy="584775"/>
            </a:xfrm>
            <a:prstGeom prst="rect">
              <a:avLst/>
            </a:prstGeom>
            <a:noFill/>
          </p:spPr>
          <p:txBody>
            <a:bodyPr wrap="square" rtlCol="0">
              <a:spAutoFit/>
            </a:bodyPr>
            <a:lstStyle/>
            <a:p>
              <a:r>
                <a:rPr lang="en-US" sz="3200" dirty="0" smtClean="0"/>
                <a:t>Private</a:t>
              </a:r>
              <a:endParaRPr lang="en-US" sz="2800" dirty="0"/>
            </a:p>
          </p:txBody>
        </p:sp>
      </p:grpSp>
      <p:grpSp>
        <p:nvGrpSpPr>
          <p:cNvPr id="13" name="Group 12"/>
          <p:cNvGrpSpPr/>
          <p:nvPr/>
        </p:nvGrpSpPr>
        <p:grpSpPr>
          <a:xfrm>
            <a:off x="1752600" y="1775271"/>
            <a:ext cx="6096528" cy="1927908"/>
            <a:chOff x="1752600" y="1729692"/>
            <a:chExt cx="6096528" cy="1927908"/>
          </a:xfrm>
        </p:grpSpPr>
        <p:grpSp>
          <p:nvGrpSpPr>
            <p:cNvPr id="11" name="Group 10"/>
            <p:cNvGrpSpPr/>
            <p:nvPr/>
          </p:nvGrpSpPr>
          <p:grpSpPr>
            <a:xfrm>
              <a:off x="1752600" y="1729692"/>
              <a:ext cx="6096528" cy="1927908"/>
              <a:chOff x="2021438" y="3505200"/>
              <a:chExt cx="6096528" cy="192790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4876800"/>
                <a:ext cx="685859" cy="55630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1438" y="3505200"/>
                <a:ext cx="6096528" cy="1417443"/>
              </a:xfrm>
              <a:prstGeom prst="rect">
                <a:avLst/>
              </a:prstGeom>
            </p:spPr>
          </p:pic>
        </p:grpSp>
        <p:sp>
          <p:nvSpPr>
            <p:cNvPr id="12" name="TextBox 11"/>
            <p:cNvSpPr txBox="1"/>
            <p:nvPr/>
          </p:nvSpPr>
          <p:spPr>
            <a:xfrm>
              <a:off x="2514600" y="2176803"/>
              <a:ext cx="1356815" cy="584775"/>
            </a:xfrm>
            <a:prstGeom prst="rect">
              <a:avLst/>
            </a:prstGeom>
            <a:noFill/>
          </p:spPr>
          <p:txBody>
            <a:bodyPr wrap="square" rtlCol="0">
              <a:spAutoFit/>
            </a:bodyPr>
            <a:lstStyle/>
            <a:p>
              <a:r>
                <a:rPr lang="en-US" sz="3200" dirty="0" smtClean="0"/>
                <a:t>Public</a:t>
              </a:r>
              <a:endParaRPr lang="en-US" sz="3200" dirty="0"/>
            </a:p>
          </p:txBody>
        </p:sp>
      </p:grpSp>
      <p:sp>
        <p:nvSpPr>
          <p:cNvPr id="16" name="Rectangle 15"/>
          <p:cNvSpPr/>
          <p:nvPr/>
        </p:nvSpPr>
        <p:spPr>
          <a:xfrm>
            <a:off x="1142736" y="228600"/>
            <a:ext cx="7315200" cy="1169551"/>
          </a:xfrm>
          <a:prstGeom prst="rect">
            <a:avLst/>
          </a:prstGeom>
        </p:spPr>
        <p:txBody>
          <a:bodyPr wrap="square">
            <a:spAutoFit/>
          </a:bodyPr>
          <a:lstStyle/>
          <a:p>
            <a:pPr marL="42862" lvl="3">
              <a:spcAft>
                <a:spcPts val="600"/>
              </a:spcAft>
            </a:pPr>
            <a:r>
              <a:rPr lang="en-US" sz="2000" dirty="0" smtClean="0"/>
              <a:t>Public Key- </a:t>
            </a:r>
            <a:r>
              <a:rPr lang="en-US" sz="2000" dirty="0"/>
              <a:t>Used for encrypting message</a:t>
            </a:r>
          </a:p>
          <a:p>
            <a:pPr marL="385762" lvl="3" indent="-342900">
              <a:spcAft>
                <a:spcPts val="600"/>
              </a:spcAft>
              <a:buFont typeface="Arial" panose="020B0604020202020204" pitchFamily="34" charset="0"/>
              <a:buChar char="•"/>
            </a:pPr>
            <a:r>
              <a:rPr lang="en-US" sz="2000" dirty="0" smtClean="0"/>
              <a:t>Released </a:t>
            </a:r>
            <a:r>
              <a:rPr lang="en-US" sz="2000" dirty="0"/>
              <a:t>publicly inside a digital </a:t>
            </a:r>
            <a:r>
              <a:rPr lang="en-US" sz="2000" dirty="0" smtClean="0"/>
              <a:t>certificate</a:t>
            </a:r>
          </a:p>
          <a:p>
            <a:pPr marL="385762" lvl="3" indent="-342900">
              <a:spcAft>
                <a:spcPts val="600"/>
              </a:spcAft>
              <a:buFont typeface="Arial" panose="020B0604020202020204" pitchFamily="34" charset="0"/>
              <a:buChar char="•"/>
            </a:pPr>
            <a:r>
              <a:rPr lang="en-US" sz="2000" dirty="0" smtClean="0"/>
              <a:t>Made </a:t>
            </a:r>
            <a:r>
              <a:rPr lang="en-US" sz="2000" dirty="0"/>
              <a:t>available to all Direct </a:t>
            </a:r>
            <a:r>
              <a:rPr lang="en-US" sz="2000" dirty="0" smtClean="0"/>
              <a:t>participants</a:t>
            </a:r>
          </a:p>
        </p:txBody>
      </p:sp>
      <p:sp>
        <p:nvSpPr>
          <p:cNvPr id="18" name="Rectangle 17"/>
          <p:cNvSpPr/>
          <p:nvPr/>
        </p:nvSpPr>
        <p:spPr>
          <a:xfrm>
            <a:off x="1142736" y="5155049"/>
            <a:ext cx="7315200" cy="1554272"/>
          </a:xfrm>
          <a:prstGeom prst="rect">
            <a:avLst/>
          </a:prstGeom>
        </p:spPr>
        <p:txBody>
          <a:bodyPr wrap="square">
            <a:spAutoFit/>
          </a:bodyPr>
          <a:lstStyle/>
          <a:p>
            <a:pPr marL="42862" lvl="3">
              <a:spcAft>
                <a:spcPts val="600"/>
              </a:spcAft>
            </a:pPr>
            <a:r>
              <a:rPr lang="en-US" sz="2000" dirty="0" smtClean="0"/>
              <a:t>Private Key- </a:t>
            </a:r>
            <a:r>
              <a:rPr lang="en-US" sz="2000" dirty="0"/>
              <a:t>Used for decrypting message</a:t>
            </a:r>
          </a:p>
          <a:p>
            <a:pPr marL="385762" lvl="3" indent="-342900">
              <a:spcAft>
                <a:spcPts val="600"/>
              </a:spcAft>
              <a:buFont typeface="Arial" panose="020B0604020202020204" pitchFamily="34" charset="0"/>
              <a:buChar char="•"/>
            </a:pPr>
            <a:r>
              <a:rPr lang="en-US" sz="2000" dirty="0" smtClean="0"/>
              <a:t>Held by the HISP</a:t>
            </a:r>
          </a:p>
          <a:p>
            <a:pPr marL="385762" lvl="3" indent="-342900">
              <a:spcAft>
                <a:spcPts val="600"/>
              </a:spcAft>
              <a:buFont typeface="Arial" panose="020B0604020202020204" pitchFamily="34" charset="0"/>
              <a:buChar char="•"/>
            </a:pPr>
            <a:r>
              <a:rPr lang="en-US" sz="2000" dirty="0" smtClean="0"/>
              <a:t>Never </a:t>
            </a:r>
            <a:r>
              <a:rPr lang="en-US" sz="2000" dirty="0"/>
              <a:t>shared with </a:t>
            </a:r>
            <a:r>
              <a:rPr lang="en-US" sz="2000" dirty="0" smtClean="0"/>
              <a:t>anyone</a:t>
            </a:r>
          </a:p>
          <a:p>
            <a:pPr marL="385762" lvl="3" indent="-342900">
              <a:spcAft>
                <a:spcPts val="600"/>
              </a:spcAft>
              <a:buFont typeface="Arial" panose="020B0604020202020204" pitchFamily="34" charset="0"/>
              <a:buChar char="•"/>
            </a:pPr>
            <a:endParaRPr lang="en-US" sz="2000" dirty="0"/>
          </a:p>
        </p:txBody>
      </p:sp>
      <p:sp>
        <p:nvSpPr>
          <p:cNvPr id="17" name="Rectangle 16"/>
          <p:cNvSpPr/>
          <p:nvPr/>
        </p:nvSpPr>
        <p:spPr>
          <a:xfrm>
            <a:off x="533400" y="228600"/>
            <a:ext cx="7924536" cy="320040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3400" y="3429096"/>
            <a:ext cx="7924536" cy="2895504"/>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57" y="0"/>
            <a:ext cx="914910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98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44444E-6 L 0 0.05903 " pathEditMode="relative" rAng="0" ptsTypes="AA">
                                      <p:cBhvr>
                                        <p:cTn id="6" dur="2000" fill="hold"/>
                                        <p:tgtEl>
                                          <p:spTgt spid="15"/>
                                        </p:tgtEl>
                                        <p:attrNameLst>
                                          <p:attrName>ppt_x</p:attrName>
                                          <p:attrName>ppt_y</p:attrName>
                                        </p:attrNameLst>
                                      </p:cBhvr>
                                      <p:rCtr x="0" y="2940"/>
                                    </p:animMotion>
                                  </p:childTnLst>
                                </p:cTn>
                              </p:par>
                              <p:par>
                                <p:cTn id="7" presetID="42" presetClass="path" presetSubtype="0" accel="50000" decel="50000" fill="hold" nodeType="withEffect">
                                  <p:stCondLst>
                                    <p:cond delay="0"/>
                                  </p:stCondLst>
                                  <p:childTnLst>
                                    <p:animMotion origin="layout" path="M 0 -4.07407E-6 L 0 -0.05949 " pathEditMode="relative" rAng="0" ptsTypes="AA">
                                      <p:cBhvr>
                                        <p:cTn id="8" dur="2000" fill="hold"/>
                                        <p:tgtEl>
                                          <p:spTgt spid="13"/>
                                        </p:tgtEl>
                                        <p:attrNameLst>
                                          <p:attrName>ppt_x</p:attrName>
                                          <p:attrName>ppt_y</p:attrName>
                                        </p:attrNameLst>
                                      </p:cBhvr>
                                      <p:rCtr x="0" y="-2986"/>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700"/>
                                  </p:stCondLst>
                                  <p:childTnLst>
                                    <p:set>
                                      <p:cBhvr>
                                        <p:cTn id="22"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7"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9" name="TextBox 28"/>
          <p:cNvSpPr txBox="1"/>
          <p:nvPr/>
        </p:nvSpPr>
        <p:spPr>
          <a:xfrm>
            <a:off x="255269" y="5181600"/>
            <a:ext cx="8531697" cy="830997"/>
          </a:xfrm>
          <a:prstGeom prst="rect">
            <a:avLst/>
          </a:prstGeom>
          <a:solidFill>
            <a:schemeClr val="bg2">
              <a:lumMod val="85000"/>
            </a:schemeClr>
          </a:solidFill>
        </p:spPr>
        <p:txBody>
          <a:bodyPr wrap="square" rtlCol="0">
            <a:spAutoFit/>
          </a:bodyPr>
          <a:lstStyle/>
          <a:p>
            <a:r>
              <a:rPr lang="en-US" sz="2400" dirty="0" smtClean="0"/>
              <a:t>The message passes securely from the sender’s HISP to the receiver’s HISP</a:t>
            </a:r>
            <a:endParaRPr lang="en-US" sz="2400" dirty="0"/>
          </a:p>
        </p:txBody>
      </p:sp>
      <p:sp>
        <p:nvSpPr>
          <p:cNvPr id="28" name="TextBox 27"/>
          <p:cNvSpPr txBox="1"/>
          <p:nvPr/>
        </p:nvSpPr>
        <p:spPr>
          <a:xfrm>
            <a:off x="255270" y="5177552"/>
            <a:ext cx="8531697" cy="830997"/>
          </a:xfrm>
          <a:prstGeom prst="rect">
            <a:avLst/>
          </a:prstGeom>
          <a:solidFill>
            <a:schemeClr val="bg2">
              <a:lumMod val="85000"/>
            </a:schemeClr>
          </a:solidFill>
        </p:spPr>
        <p:txBody>
          <a:bodyPr wrap="square" rtlCol="0">
            <a:spAutoFit/>
          </a:bodyPr>
          <a:lstStyle/>
          <a:p>
            <a:r>
              <a:rPr lang="en-US" sz="2400" dirty="0" smtClean="0"/>
              <a:t>The sender encrypts the message with the receiver’s public key and signs the message with the sender’s private key</a:t>
            </a:r>
            <a:endParaRPr lang="en-US" sz="2400" dirty="0"/>
          </a:p>
        </p:txBody>
      </p:sp>
      <p:sp>
        <p:nvSpPr>
          <p:cNvPr id="30" name="TextBox 29"/>
          <p:cNvSpPr txBox="1"/>
          <p:nvPr/>
        </p:nvSpPr>
        <p:spPr>
          <a:xfrm>
            <a:off x="255270" y="5181600"/>
            <a:ext cx="8531697" cy="830997"/>
          </a:xfrm>
          <a:prstGeom prst="rect">
            <a:avLst/>
          </a:prstGeom>
          <a:solidFill>
            <a:schemeClr val="bg2">
              <a:lumMod val="85000"/>
            </a:schemeClr>
          </a:solidFill>
        </p:spPr>
        <p:txBody>
          <a:bodyPr wrap="square" rtlCol="0">
            <a:spAutoFit/>
          </a:bodyPr>
          <a:lstStyle/>
          <a:p>
            <a:r>
              <a:rPr lang="en-US" sz="2400" dirty="0" smtClean="0"/>
              <a:t>The receiver users their private key to decrypt the message and validates the sender’s signature with the sender’s public key</a:t>
            </a:r>
            <a:endParaRPr lang="en-US" sz="2400" dirty="0"/>
          </a:p>
        </p:txBody>
      </p:sp>
      <p:pic>
        <p:nvPicPr>
          <p:cNvPr id="11267" name="Picture 3" descr="C:\Users\lmatthews\AppData\Local\Microsoft\Windows\INetCache\IE\TICOKZCE\16590-illustration-of-an-open-envelope-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767" y="499054"/>
            <a:ext cx="1658376" cy="165837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lmatthews\AppData\Local\Microsoft\Windows\INetCache\IE\TICOKZCE\Envelope-clos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99" y="788733"/>
            <a:ext cx="1518191" cy="15181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37EB20F-C876-40FD-8D36-89E562F4E684}" type="slidenum">
              <a:rPr lang="en-US" smtClean="0"/>
              <a:pPr/>
              <a:t>26</a:t>
            </a:fld>
            <a:endParaRPr lang="en-US"/>
          </a:p>
        </p:txBody>
      </p:sp>
      <p:cxnSp>
        <p:nvCxnSpPr>
          <p:cNvPr id="7" name="Straight Arrow Connector 6"/>
          <p:cNvCxnSpPr/>
          <p:nvPr/>
        </p:nvCxnSpPr>
        <p:spPr>
          <a:xfrm>
            <a:off x="1594391" y="3694731"/>
            <a:ext cx="1143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1651" y="3252804"/>
            <a:ext cx="6762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224229"/>
            <a:ext cx="9144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6286500" y="3711843"/>
            <a:ext cx="1143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733800" y="3694731"/>
            <a:ext cx="1143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412999">
            <a:off x="6321279" y="1298778"/>
            <a:ext cx="1594836" cy="42661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6500" y="2157432"/>
            <a:ext cx="1594836" cy="516328"/>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481949">
            <a:off x="808283" y="1003219"/>
            <a:ext cx="1594836" cy="516328"/>
          </a:xfrm>
          <a:prstGeom prst="rect">
            <a:avLst/>
          </a:prstGeom>
        </p:spPr>
      </p:pic>
      <p:pic>
        <p:nvPicPr>
          <p:cNvPr id="3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81" y="2781300"/>
            <a:ext cx="14478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0615" y="2781300"/>
            <a:ext cx="14478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2554" y="2508558"/>
            <a:ext cx="1594836" cy="426619"/>
          </a:xfrm>
          <a:prstGeom prst="rect">
            <a:avLst/>
          </a:prstGeom>
        </p:spPr>
      </p:pic>
    </p:spTree>
    <p:extLst>
      <p:ext uri="{BB962C8B-B14F-4D97-AF65-F5344CB8AC3E}">
        <p14:creationId xmlns:p14="http://schemas.microsoft.com/office/powerpoint/2010/main" val="89116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14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37" presetClass="path" presetSubtype="0" accel="50000" decel="50000" fill="hold" nodeType="withEffect">
                                  <p:stCondLst>
                                    <p:cond delay="0"/>
                                  </p:stCondLst>
                                  <p:childTnLst>
                                    <p:animMotion origin="layout" path="M 5.55556E-7 -3.33333E-6 L 0.14896 -0.06713 C 0.18021 -0.08171 0.22743 -0.08958 0.27621 -0.08958 C 0.33229 -0.08958 0.37674 -0.08171 0.40816 -0.06713 L 0.55868 -3.33333E-6 " pathEditMode="relative" rAng="0" ptsTypes="FffFF">
                                      <p:cBhvr>
                                        <p:cTn id="18" dur="2000" fill="hold"/>
                                        <p:tgtEl>
                                          <p:spTgt spid="11268"/>
                                        </p:tgtEl>
                                        <p:attrNameLst>
                                          <p:attrName>ppt_x</p:attrName>
                                          <p:attrName>ppt_y</p:attrName>
                                        </p:attrNameLst>
                                      </p:cBhvr>
                                      <p:rCtr x="27934" y="-4491"/>
                                    </p:animMotion>
                                  </p:childTnLst>
                                </p:cTn>
                              </p:par>
                              <p:par>
                                <p:cTn id="19" presetID="37" presetClass="path" presetSubtype="0" accel="50000" decel="50000" fill="hold" nodeType="withEffect">
                                  <p:stCondLst>
                                    <p:cond delay="0"/>
                                  </p:stCondLst>
                                  <p:childTnLst>
                                    <p:animMotion origin="layout" path="M -8.33333E-7 1.11111E-6 L 0.15504 -0.04884 C 0.18785 -0.05972 0.23681 -0.06482 0.28767 -0.06482 C 0.34618 -0.06482 0.39288 -0.05972 0.4257 -0.04884 L 0.58281 1.11111E-6 " pathEditMode="relative" rAng="0" ptsTypes="FffFF">
                                      <p:cBhvr>
                                        <p:cTn id="20" dur="2000" fill="hold"/>
                                        <p:tgtEl>
                                          <p:spTgt spid="10"/>
                                        </p:tgtEl>
                                        <p:attrNameLst>
                                          <p:attrName>ppt_x</p:attrName>
                                          <p:attrName>ppt_y</p:attrName>
                                        </p:attrNameLst>
                                      </p:cBhvr>
                                      <p:rCtr x="29132" y="-3241"/>
                                    </p:animMotion>
                                  </p:childTnLst>
                                </p:cTn>
                              </p:par>
                              <p:par>
                                <p:cTn id="21" presetID="37" presetClass="path" presetSubtype="0" accel="50000" decel="50000" fill="hold" nodeType="withEffect">
                                  <p:stCondLst>
                                    <p:cond delay="0"/>
                                  </p:stCondLst>
                                  <p:childTnLst>
                                    <p:animMotion origin="layout" path="M -2.77778E-6 0 L 0.15 -0.07824 C 0.18195 -0.09583 0.22934 -0.10509 0.2783 -0.10509 C 0.33473 -0.10509 0.37934 -0.09583 0.41129 -0.07824 L 0.56285 0 " pathEditMode="relative" rAng="0" ptsTypes="FffFF">
                                      <p:cBhvr>
                                        <p:cTn id="22" dur="2000" fill="hold"/>
                                        <p:tgtEl>
                                          <p:spTgt spid="5"/>
                                        </p:tgtEl>
                                        <p:attrNameLst>
                                          <p:attrName>ppt_x</p:attrName>
                                          <p:attrName>ppt_y</p:attrName>
                                        </p:attrNameLst>
                                      </p:cBhvr>
                                      <p:rCtr x="28142" y="-5255"/>
                                    </p:animMotion>
                                  </p:childTnLst>
                                </p:cTn>
                              </p:par>
                              <p:par>
                                <p:cTn id="23" presetID="1" presetClass="exit"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1268"/>
                                        </p:tgtEl>
                                        <p:attrNameLst>
                                          <p:attrName>style.visibility</p:attrName>
                                        </p:attrNameLst>
                                      </p:cBhvr>
                                      <p:to>
                                        <p:strVal val="hidden"/>
                                      </p:to>
                                    </p:set>
                                  </p:childTnLst>
                                </p:cTn>
                              </p:par>
                              <p:par>
                                <p:cTn id="35" presetID="1" presetClass="entr" presetSubtype="0" fill="hold" nodeType="withEffect">
                                  <p:stCondLst>
                                    <p:cond delay="140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8" grpId="0" animBg="1"/>
      <p:bldP spid="28" grpId="1"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37EB20F-C876-40FD-8D36-89E562F4E684}" type="slidenum">
              <a:rPr lang="en-US" sz="1200" smtClean="0"/>
              <a:pPr/>
              <a:t>27</a:t>
            </a:fld>
            <a:endParaRPr lang="en-US" sz="1200" dirty="0"/>
          </a:p>
        </p:txBody>
      </p:sp>
      <p:sp>
        <p:nvSpPr>
          <p:cNvPr id="2" name="Title 1"/>
          <p:cNvSpPr>
            <a:spLocks noGrp="1"/>
          </p:cNvSpPr>
          <p:nvPr>
            <p:ph type="title"/>
          </p:nvPr>
        </p:nvSpPr>
        <p:spPr>
          <a:xfrm>
            <a:off x="381000" y="2209800"/>
            <a:ext cx="6324600" cy="2328397"/>
          </a:xfrm>
        </p:spPr>
        <p:txBody>
          <a:bodyPr/>
          <a:lstStyle/>
          <a:p>
            <a:pPr marL="338138" lvl="1" indent="-19050" algn="ctr"/>
            <a:r>
              <a:rPr lang="en-US" sz="4800" dirty="0" smtClean="0">
                <a:solidFill>
                  <a:schemeClr val="tx2">
                    <a:lumMod val="90000"/>
                    <a:lumOff val="10000"/>
                  </a:schemeClr>
                </a:solidFill>
                <a:effectLst>
                  <a:outerShdw blurRad="38100" dist="38100" dir="2700000" algn="tl">
                    <a:srgbClr val="000000">
                      <a:alpha val="43137"/>
                    </a:srgbClr>
                  </a:outerShdw>
                </a:effectLst>
              </a:rPr>
              <a:t>Trusted Agent</a:t>
            </a:r>
            <a:br>
              <a:rPr lang="en-US" sz="4800" dirty="0" smtClean="0">
                <a:solidFill>
                  <a:schemeClr val="tx2">
                    <a:lumMod val="90000"/>
                    <a:lumOff val="10000"/>
                  </a:schemeClr>
                </a:solidFill>
                <a:effectLst>
                  <a:outerShdw blurRad="38100" dist="38100" dir="2700000" algn="tl">
                    <a:srgbClr val="000000">
                      <a:alpha val="43137"/>
                    </a:srgbClr>
                  </a:outerShdw>
                </a:effectLst>
              </a:rPr>
            </a:br>
            <a:r>
              <a:rPr lang="en-US" sz="4800" dirty="0" smtClean="0">
                <a:solidFill>
                  <a:schemeClr val="tx2">
                    <a:lumMod val="90000"/>
                    <a:lumOff val="10000"/>
                  </a:schemeClr>
                </a:solidFill>
                <a:effectLst>
                  <a:outerShdw blurRad="38100" dist="38100" dir="2700000" algn="tl">
                    <a:srgbClr val="000000">
                      <a:alpha val="43137"/>
                    </a:srgbClr>
                  </a:outerShdw>
                </a:effectLst>
              </a:rPr>
              <a:t>Responsibilities</a:t>
            </a:r>
            <a:endParaRPr lang="en-US" sz="4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997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678363"/>
          </a:xfrm>
        </p:spPr>
        <p:txBody>
          <a:bodyPr>
            <a:normAutofit/>
          </a:bodyPr>
          <a:lstStyle/>
          <a:p>
            <a:pPr marL="182563" lvl="1" indent="-182563">
              <a:buFont typeface="Arial" panose="020B0604020202020204" pitchFamily="34" charset="0"/>
              <a:buChar char="•"/>
            </a:pPr>
            <a:r>
              <a:rPr lang="en-US" sz="3200" b="1" dirty="0" smtClean="0"/>
              <a:t>Common roles </a:t>
            </a:r>
            <a:r>
              <a:rPr lang="en-US" sz="3200" b="1" dirty="0"/>
              <a:t>of </a:t>
            </a:r>
            <a:r>
              <a:rPr lang="en-US" sz="3200" b="1" dirty="0" smtClean="0"/>
              <a:t>the Trusted </a:t>
            </a:r>
            <a:r>
              <a:rPr lang="en-US" sz="3200" b="1" dirty="0"/>
              <a:t>A</a:t>
            </a:r>
            <a:r>
              <a:rPr lang="en-US" sz="3200" b="1" dirty="0" smtClean="0"/>
              <a:t>gent: </a:t>
            </a:r>
          </a:p>
          <a:p>
            <a:pPr marL="456883" lvl="3" indent="-182563">
              <a:buFont typeface="Arial" panose="020B0604020202020204" pitchFamily="34" charset="0"/>
              <a:buChar char="•"/>
            </a:pPr>
            <a:r>
              <a:rPr lang="en-US" sz="3200" dirty="0" smtClean="0"/>
              <a:t>Human Resources</a:t>
            </a:r>
          </a:p>
          <a:p>
            <a:pPr marL="456883" lvl="3" indent="-182563">
              <a:buFont typeface="Arial" panose="020B0604020202020204" pitchFamily="34" charset="0"/>
              <a:buChar char="•"/>
            </a:pPr>
            <a:r>
              <a:rPr lang="en-US" sz="3200" dirty="0" smtClean="0"/>
              <a:t>Credentialing Manager</a:t>
            </a:r>
          </a:p>
          <a:p>
            <a:pPr marL="456883" lvl="3" indent="-182563">
              <a:buFont typeface="Arial" panose="020B0604020202020204" pitchFamily="34" charset="0"/>
              <a:buChar char="•"/>
            </a:pPr>
            <a:r>
              <a:rPr lang="en-US" sz="3200" dirty="0" smtClean="0"/>
              <a:t>C-level </a:t>
            </a:r>
            <a:r>
              <a:rPr lang="en-US" sz="3200" dirty="0"/>
              <a:t>E</a:t>
            </a:r>
            <a:r>
              <a:rPr lang="en-US" sz="3200" dirty="0" smtClean="0"/>
              <a:t>xecutive </a:t>
            </a:r>
          </a:p>
          <a:p>
            <a:pPr marL="456883" lvl="3" indent="-182563">
              <a:buFont typeface="Arial" panose="020B0604020202020204" pitchFamily="34" charset="0"/>
              <a:buChar char="•"/>
            </a:pPr>
            <a:r>
              <a:rPr lang="en-US" sz="3200" dirty="0" smtClean="0"/>
              <a:t>Operations</a:t>
            </a:r>
          </a:p>
          <a:p>
            <a:pPr marL="456883" lvl="3" indent="-182563">
              <a:buFont typeface="Arial" panose="020B0604020202020204" pitchFamily="34" charset="0"/>
              <a:buChar char="•"/>
            </a:pPr>
            <a:r>
              <a:rPr lang="en-US" sz="3200" dirty="0" smtClean="0"/>
              <a:t>IT</a:t>
            </a:r>
            <a:endParaRPr lang="en-US" sz="3200" dirty="0"/>
          </a:p>
          <a:p>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28</a:t>
            </a:fld>
            <a:endParaRPr lang="en-US"/>
          </a:p>
        </p:txBody>
      </p:sp>
      <p:sp>
        <p:nvSpPr>
          <p:cNvPr id="3" name="Title 2"/>
          <p:cNvSpPr>
            <a:spLocks noGrp="1"/>
          </p:cNvSpPr>
          <p:nvPr>
            <p:ph type="title"/>
          </p:nvPr>
        </p:nvSpPr>
        <p:spPr>
          <a:xfrm>
            <a:off x="457200" y="381000"/>
            <a:ext cx="8229600" cy="914400"/>
          </a:xfrm>
        </p:spPr>
        <p:txBody>
          <a:bodyPr>
            <a:normAutofit/>
          </a:bodyPr>
          <a:lstStyle/>
          <a:p>
            <a:r>
              <a:rPr lang="en-US" dirty="0" smtClean="0"/>
              <a:t>Who Should be the Trusted Agent?</a:t>
            </a:r>
            <a:endParaRPr lang="en-US" dirty="0"/>
          </a:p>
        </p:txBody>
      </p:sp>
    </p:spTree>
    <p:extLst>
      <p:ext uri="{BB962C8B-B14F-4D97-AF65-F5344CB8AC3E}">
        <p14:creationId xmlns:p14="http://schemas.microsoft.com/office/powerpoint/2010/main" val="192186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678363"/>
          </a:xfrm>
        </p:spPr>
        <p:txBody>
          <a:bodyPr>
            <a:normAutofit/>
          </a:bodyPr>
          <a:lstStyle/>
          <a:p>
            <a:pPr lvl="1">
              <a:buFont typeface="Arial" panose="020B0604020202020204" pitchFamily="34" charset="0"/>
              <a:buChar char="•"/>
            </a:pPr>
            <a:r>
              <a:rPr lang="en-US" sz="2400" b="1" dirty="0" smtClean="0"/>
              <a:t>Characteristics </a:t>
            </a:r>
            <a:r>
              <a:rPr lang="en-US" sz="2400" b="1" dirty="0"/>
              <a:t>of the Trusted Agent:</a:t>
            </a:r>
          </a:p>
          <a:p>
            <a:pPr lvl="2">
              <a:buFont typeface="Arial" panose="020B0604020202020204" pitchFamily="34" charset="0"/>
              <a:buChar char="•"/>
            </a:pPr>
            <a:r>
              <a:rPr lang="en-US" sz="2400" dirty="0"/>
              <a:t>Loyal, trustworthy, high integrity</a:t>
            </a:r>
          </a:p>
          <a:p>
            <a:pPr lvl="2">
              <a:buFont typeface="Arial" panose="020B0604020202020204" pitchFamily="34" charset="0"/>
              <a:buChar char="•"/>
            </a:pPr>
            <a:r>
              <a:rPr lang="en-US" sz="2400" dirty="0"/>
              <a:t>Employee of Provider Organization</a:t>
            </a:r>
          </a:p>
          <a:p>
            <a:pPr lvl="2">
              <a:buFont typeface="Arial" panose="020B0604020202020204" pitchFamily="34" charset="0"/>
              <a:buChar char="•"/>
            </a:pPr>
            <a:r>
              <a:rPr lang="en-US" sz="2400" dirty="0"/>
              <a:t>Legally eligible to work in the US</a:t>
            </a:r>
          </a:p>
          <a:p>
            <a:pPr lvl="2">
              <a:buFont typeface="Arial" panose="020B0604020202020204" pitchFamily="34" charset="0"/>
              <a:buChar char="•"/>
            </a:pPr>
            <a:r>
              <a:rPr lang="en-US" sz="2400" dirty="0"/>
              <a:t>Willing to participate in MedAllies training</a:t>
            </a:r>
          </a:p>
          <a:p>
            <a:pPr lvl="2">
              <a:buFont typeface="Arial" panose="020B0604020202020204" pitchFamily="34" charset="0"/>
              <a:buChar char="•"/>
            </a:pPr>
            <a:r>
              <a:rPr lang="en-US" sz="2400" dirty="0"/>
              <a:t>Understands infrastructure and </a:t>
            </a:r>
            <a:r>
              <a:rPr lang="en-US" sz="2400" dirty="0" smtClean="0"/>
              <a:t>operations</a:t>
            </a:r>
          </a:p>
          <a:p>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29</a:t>
            </a:fld>
            <a:endParaRPr lang="en-US"/>
          </a:p>
        </p:txBody>
      </p:sp>
      <p:sp>
        <p:nvSpPr>
          <p:cNvPr id="8" name="Title 2"/>
          <p:cNvSpPr>
            <a:spLocks noGrp="1"/>
          </p:cNvSpPr>
          <p:nvPr>
            <p:ph type="title"/>
          </p:nvPr>
        </p:nvSpPr>
        <p:spPr>
          <a:xfrm>
            <a:off x="457200" y="228600"/>
            <a:ext cx="8229600" cy="1143000"/>
          </a:xfrm>
        </p:spPr>
        <p:txBody>
          <a:bodyPr/>
          <a:lstStyle/>
          <a:p>
            <a:r>
              <a:rPr lang="en-US" sz="3600" dirty="0" smtClean="0"/>
              <a:t>Trusted Agent Characteristics</a:t>
            </a:r>
            <a:br>
              <a:rPr lang="en-US" sz="3600" dirty="0" smtClean="0"/>
            </a:br>
            <a:endParaRPr lang="en-US" sz="2400" dirty="0"/>
          </a:p>
        </p:txBody>
      </p:sp>
    </p:spTree>
    <p:extLst>
      <p:ext uri="{BB962C8B-B14F-4D97-AF65-F5344CB8AC3E}">
        <p14:creationId xmlns:p14="http://schemas.microsoft.com/office/powerpoint/2010/main" val="176709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407893" cy="4407408"/>
          </a:xfrm>
        </p:spPr>
        <p:txBody>
          <a:bodyPr>
            <a:normAutofit/>
          </a:bodyPr>
          <a:lstStyle/>
          <a:p>
            <a:r>
              <a:rPr lang="en-US" sz="2400" dirty="0" smtClean="0"/>
              <a:t>By the end of this training, the Trusted Agent will be able to:</a:t>
            </a:r>
          </a:p>
          <a:p>
            <a:pPr marL="0" indent="0">
              <a:buNone/>
            </a:pPr>
            <a:endParaRPr lang="en-US" sz="2400" dirty="0" smtClean="0"/>
          </a:p>
          <a:p>
            <a:pPr lvl="1"/>
            <a:r>
              <a:rPr lang="en-US" sz="2000" dirty="0"/>
              <a:t>Understand the basics of what Direct </a:t>
            </a:r>
            <a:r>
              <a:rPr lang="en-US" sz="2000" dirty="0" smtClean="0"/>
              <a:t>is, including public key infrastructure </a:t>
            </a:r>
            <a:r>
              <a:rPr lang="en-US" sz="2000" dirty="0"/>
              <a:t>(</a:t>
            </a:r>
            <a:r>
              <a:rPr lang="en-US" sz="2000" dirty="0" smtClean="0"/>
              <a:t>PKI) security principles and operations</a:t>
            </a:r>
            <a:endParaRPr lang="en-US" sz="2000" dirty="0"/>
          </a:p>
          <a:p>
            <a:pPr marL="301943" lvl="1" indent="0">
              <a:buNone/>
            </a:pPr>
            <a:endParaRPr lang="en-US" sz="2000" dirty="0" smtClean="0"/>
          </a:p>
          <a:p>
            <a:pPr lvl="1"/>
            <a:r>
              <a:rPr lang="en-US" sz="2000" dirty="0" smtClean="0"/>
              <a:t>Define the terms: Health Information Service Provider (HISP), Registration Authority (RA), Certificate Authority (CA), and Trusted Agent (TA)</a:t>
            </a:r>
          </a:p>
          <a:p>
            <a:pPr marL="301943" lvl="1" indent="0">
              <a:buNone/>
            </a:pPr>
            <a:endParaRPr lang="en-US" sz="2000" dirty="0" smtClean="0"/>
          </a:p>
          <a:p>
            <a:pPr lvl="1"/>
            <a:r>
              <a:rPr lang="en-US" sz="2000" dirty="0" smtClean="0"/>
              <a:t>Understand the roles and responsibilities of the Trusted Agent</a:t>
            </a:r>
          </a:p>
          <a:p>
            <a:pPr lvl="1"/>
            <a:endParaRPr lang="en-US" dirty="0" smtClean="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3</a:t>
            </a:fld>
            <a:endParaRPr lang="en-US"/>
          </a:p>
        </p:txBody>
      </p:sp>
      <p:sp>
        <p:nvSpPr>
          <p:cNvPr id="3" name="Title 2"/>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52256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800601"/>
          </a:xfrm>
        </p:spPr>
        <p:txBody>
          <a:bodyPr>
            <a:noAutofit/>
          </a:bodyPr>
          <a:lstStyle/>
          <a:p>
            <a:pPr marL="182563" lvl="1" indent="-182563">
              <a:spcAft>
                <a:spcPts val="1000"/>
              </a:spcAft>
              <a:buSzPct val="101000"/>
            </a:pPr>
            <a:r>
              <a:rPr lang="en-US" sz="2200" dirty="0" smtClean="0"/>
              <a:t>Four </a:t>
            </a:r>
            <a:r>
              <a:rPr lang="en-US" sz="2200" dirty="0"/>
              <a:t>Levels of Assurance defined by National Institute of Standards and Technology (NIST)</a:t>
            </a:r>
          </a:p>
          <a:p>
            <a:pPr marL="456883" lvl="2" indent="-182563">
              <a:spcAft>
                <a:spcPts val="1000"/>
              </a:spcAft>
              <a:buSzPct val="101000"/>
            </a:pPr>
            <a:r>
              <a:rPr lang="en-US" sz="2000" dirty="0"/>
              <a:t>Establish confidence in user identities electronically presented to an information </a:t>
            </a:r>
            <a:r>
              <a:rPr lang="en-US" sz="2000" dirty="0" smtClean="0"/>
              <a:t>system</a:t>
            </a:r>
          </a:p>
          <a:p>
            <a:pPr marL="456883" lvl="2" indent="-182563">
              <a:spcAft>
                <a:spcPts val="1000"/>
              </a:spcAft>
              <a:buSzPct val="101000"/>
            </a:pPr>
            <a:endParaRPr lang="en-US" sz="2000" dirty="0"/>
          </a:p>
          <a:p>
            <a:pPr marL="182563" lvl="1" indent="-182563">
              <a:spcAft>
                <a:spcPts val="600"/>
              </a:spcAft>
              <a:buSzPct val="101000"/>
            </a:pPr>
            <a:r>
              <a:rPr lang="en-US" sz="2200" dirty="0"/>
              <a:t>DirectTrust requires Level of Assurance 3 (LoA3) Identity </a:t>
            </a:r>
            <a:r>
              <a:rPr lang="en-US" sz="2200" dirty="0" smtClean="0"/>
              <a:t>Proofing</a:t>
            </a:r>
          </a:p>
          <a:p>
            <a:pPr marL="456883" lvl="2" indent="-182563">
              <a:spcAft>
                <a:spcPts val="600"/>
              </a:spcAft>
              <a:buSzPct val="101000"/>
            </a:pPr>
            <a:r>
              <a:rPr lang="en-US" sz="2000" b="1" dirty="0"/>
              <a:t>Level of Assurance 3 (LoA3): </a:t>
            </a:r>
            <a:r>
              <a:rPr lang="en-US" sz="2000" dirty="0"/>
              <a:t>High confidence in the asserted identity’s </a:t>
            </a:r>
            <a:r>
              <a:rPr lang="en-US" sz="2000" dirty="0" smtClean="0"/>
              <a:t>validity</a:t>
            </a:r>
            <a:endParaRPr lang="en-US" sz="2000"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30</a:t>
            </a:fld>
            <a:endParaRPr lang="en-US"/>
          </a:p>
        </p:txBody>
      </p:sp>
      <p:sp>
        <p:nvSpPr>
          <p:cNvPr id="2" name="Title 1"/>
          <p:cNvSpPr>
            <a:spLocks noGrp="1"/>
          </p:cNvSpPr>
          <p:nvPr>
            <p:ph type="title"/>
          </p:nvPr>
        </p:nvSpPr>
        <p:spPr>
          <a:xfrm>
            <a:off x="152400" y="152400"/>
            <a:ext cx="8763000" cy="1295400"/>
          </a:xfrm>
        </p:spPr>
        <p:txBody>
          <a:bodyPr>
            <a:noAutofit/>
          </a:bodyPr>
          <a:lstStyle/>
          <a:p>
            <a:r>
              <a:rPr lang="en-US" sz="4400" dirty="0" smtClean="0"/>
              <a:t>Identity Proofing Requirements </a:t>
            </a:r>
            <a:endParaRPr lang="en-US" sz="1400" dirty="0">
              <a:solidFill>
                <a:schemeClr val="bg1"/>
              </a:solidFill>
            </a:endParaRPr>
          </a:p>
        </p:txBody>
      </p:sp>
    </p:spTree>
    <p:extLst>
      <p:ext uri="{BB962C8B-B14F-4D97-AF65-F5344CB8AC3E}">
        <p14:creationId xmlns:p14="http://schemas.microsoft.com/office/powerpoint/2010/main" val="222268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458200" cy="4876800"/>
          </a:xfrm>
        </p:spPr>
        <p:txBody>
          <a:bodyPr>
            <a:normAutofit/>
          </a:bodyPr>
          <a:lstStyle/>
          <a:p>
            <a:pPr lvl="1"/>
            <a:r>
              <a:rPr lang="en-US" sz="2400" dirty="0" smtClean="0"/>
              <a:t>Any individual, or End User, </a:t>
            </a:r>
            <a:r>
              <a:rPr lang="en-US" sz="2400" dirty="0"/>
              <a:t>who has access to the MedAllies Direct Network or submits information to the MedAllies Direct </a:t>
            </a:r>
            <a:r>
              <a:rPr lang="en-US" sz="2400" dirty="0" smtClean="0"/>
              <a:t>Network</a:t>
            </a:r>
          </a:p>
          <a:p>
            <a:pPr lvl="1"/>
            <a:endParaRPr lang="en-US" b="1" dirty="0" smtClean="0"/>
          </a:p>
          <a:p>
            <a:pPr lvl="1"/>
            <a:endParaRPr lang="en-US" b="1" dirty="0"/>
          </a:p>
          <a:p>
            <a:pPr lvl="1"/>
            <a:r>
              <a:rPr lang="en-US" sz="2400" dirty="0"/>
              <a:t>End Users include, but are not limited to:</a:t>
            </a:r>
          </a:p>
          <a:p>
            <a:pPr lvl="2"/>
            <a:r>
              <a:rPr lang="en-US" sz="2200" dirty="0"/>
              <a:t>Employees</a:t>
            </a:r>
          </a:p>
          <a:p>
            <a:pPr lvl="3"/>
            <a:r>
              <a:rPr lang="en-US" sz="2200" dirty="0"/>
              <a:t>Including Clinical Staff (providers), Nursing Staff, </a:t>
            </a:r>
            <a:r>
              <a:rPr lang="en-US" sz="2200" dirty="0" smtClean="0"/>
              <a:t>IT</a:t>
            </a:r>
          </a:p>
          <a:p>
            <a:pPr lvl="3"/>
            <a:r>
              <a:rPr lang="en-US" sz="2200" dirty="0" smtClean="0"/>
              <a:t>Trusted Agent</a:t>
            </a:r>
            <a:endParaRPr lang="en-US" sz="2200" dirty="0"/>
          </a:p>
          <a:p>
            <a:pPr lvl="2"/>
            <a:r>
              <a:rPr lang="en-US" sz="2200" dirty="0"/>
              <a:t>Employees  at Affiliated Facilities (if applicable)</a:t>
            </a:r>
          </a:p>
          <a:p>
            <a:pPr lvl="2"/>
            <a:r>
              <a:rPr lang="en-US" sz="2200" dirty="0"/>
              <a:t>Volunteer Physicians (if applicable)</a:t>
            </a:r>
          </a:p>
          <a:p>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31</a:t>
            </a:fld>
            <a:endParaRPr lang="en-US"/>
          </a:p>
        </p:txBody>
      </p:sp>
      <p:sp>
        <p:nvSpPr>
          <p:cNvPr id="3" name="Title 2"/>
          <p:cNvSpPr>
            <a:spLocks noGrp="1"/>
          </p:cNvSpPr>
          <p:nvPr>
            <p:ph type="title"/>
          </p:nvPr>
        </p:nvSpPr>
        <p:spPr>
          <a:xfrm>
            <a:off x="106679" y="152400"/>
            <a:ext cx="8686800" cy="1405128"/>
          </a:xfrm>
        </p:spPr>
        <p:txBody>
          <a:bodyPr>
            <a:noAutofit/>
          </a:bodyPr>
          <a:lstStyle/>
          <a:p>
            <a:r>
              <a:rPr lang="en-US" sz="4400" dirty="0"/>
              <a:t>Who needs to be Identity Proofed?</a:t>
            </a:r>
          </a:p>
        </p:txBody>
      </p:sp>
    </p:spTree>
    <p:extLst>
      <p:ext uri="{BB962C8B-B14F-4D97-AF65-F5344CB8AC3E}">
        <p14:creationId xmlns:p14="http://schemas.microsoft.com/office/powerpoint/2010/main" val="155499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1"/>
            <a:ext cx="8382000" cy="4572000"/>
          </a:xfrm>
        </p:spPr>
        <p:txBody>
          <a:bodyPr>
            <a:normAutofit/>
          </a:bodyPr>
          <a:lstStyle/>
          <a:p>
            <a:pPr lvl="1"/>
            <a:r>
              <a:rPr lang="en-US" sz="2800" dirty="0"/>
              <a:t>Affiliated Facilities (If Applicable)</a:t>
            </a:r>
          </a:p>
          <a:p>
            <a:pPr lvl="2"/>
            <a:r>
              <a:rPr lang="en-US" sz="2400" dirty="0" smtClean="0"/>
              <a:t>Trusted </a:t>
            </a:r>
            <a:r>
              <a:rPr lang="en-US" sz="2400" dirty="0"/>
              <a:t>Agent can opt to be the Trusted Agent for </a:t>
            </a:r>
            <a:r>
              <a:rPr lang="en-US" sz="2400" dirty="0" smtClean="0"/>
              <a:t>other owned facilities</a:t>
            </a:r>
          </a:p>
          <a:p>
            <a:pPr lvl="2"/>
            <a:r>
              <a:rPr lang="en-US" sz="2400" dirty="0" smtClean="0"/>
              <a:t>Single Trusted Agent would be responsible for assuring that affiliated organizations are identity proofed to same level as the Provider Organization</a:t>
            </a:r>
            <a:endParaRPr lang="en-US" sz="2400" dirty="0"/>
          </a:p>
        </p:txBody>
      </p:sp>
      <p:sp>
        <p:nvSpPr>
          <p:cNvPr id="3" name="Slide Number Placeholder 2"/>
          <p:cNvSpPr>
            <a:spLocks noGrp="1"/>
          </p:cNvSpPr>
          <p:nvPr>
            <p:ph type="sldNum" sz="quarter" idx="12"/>
          </p:nvPr>
        </p:nvSpPr>
        <p:spPr/>
        <p:txBody>
          <a:bodyPr/>
          <a:lstStyle/>
          <a:p>
            <a:fld id="{537EB20F-C876-40FD-8D36-89E562F4E684}" type="slidenum">
              <a:rPr lang="en-US" smtClean="0"/>
              <a:pPr/>
              <a:t>32</a:t>
            </a:fld>
            <a:endParaRPr lang="en-US"/>
          </a:p>
        </p:txBody>
      </p:sp>
      <p:sp>
        <p:nvSpPr>
          <p:cNvPr id="7" name="Title 2"/>
          <p:cNvSpPr txBox="1">
            <a:spLocks/>
          </p:cNvSpPr>
          <p:nvPr/>
        </p:nvSpPr>
        <p:spPr>
          <a:xfrm>
            <a:off x="881575" y="762000"/>
            <a:ext cx="8229600" cy="6858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Who needs to be Identity Proofed? (Cont’d)</a:t>
            </a:r>
            <a:endParaRPr lang="en-US" sz="3600" dirty="0"/>
          </a:p>
        </p:txBody>
      </p:sp>
      <p:sp>
        <p:nvSpPr>
          <p:cNvPr id="21" name="Title 2"/>
          <p:cNvSpPr>
            <a:spLocks noGrp="1"/>
          </p:cNvSpPr>
          <p:nvPr>
            <p:ph type="title"/>
          </p:nvPr>
        </p:nvSpPr>
        <p:spPr>
          <a:xfrm>
            <a:off x="152400" y="152401"/>
            <a:ext cx="8839200" cy="1371599"/>
          </a:xfrm>
        </p:spPr>
        <p:txBody>
          <a:bodyPr>
            <a:noAutofit/>
          </a:bodyPr>
          <a:lstStyle/>
          <a:p>
            <a:pPr algn="ctr"/>
            <a:r>
              <a:rPr lang="en-US" sz="4200" dirty="0" smtClean="0"/>
              <a:t>Who needs to be Identity Proofed? </a:t>
            </a:r>
            <a:r>
              <a:rPr lang="en-US" dirty="0" smtClean="0"/>
              <a:t>(Cont’d)</a:t>
            </a:r>
            <a:endParaRPr lang="en-US" dirty="0"/>
          </a:p>
        </p:txBody>
      </p:sp>
    </p:spTree>
    <p:extLst>
      <p:ext uri="{BB962C8B-B14F-4D97-AF65-F5344CB8AC3E}">
        <p14:creationId xmlns:p14="http://schemas.microsoft.com/office/powerpoint/2010/main" val="49747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1"/>
            <a:ext cx="8452336" cy="4561572"/>
          </a:xfrm>
        </p:spPr>
        <p:txBody>
          <a:bodyPr>
            <a:noAutofit/>
          </a:bodyPr>
          <a:lstStyle/>
          <a:p>
            <a:pPr lvl="1"/>
            <a:r>
              <a:rPr lang="en-US" sz="2200" dirty="0" smtClean="0"/>
              <a:t>Volunteer Physicians (If </a:t>
            </a:r>
            <a:r>
              <a:rPr lang="en-US" sz="2200" dirty="0"/>
              <a:t>Applicable)</a:t>
            </a:r>
          </a:p>
          <a:p>
            <a:pPr lvl="2"/>
            <a:r>
              <a:rPr lang="en-US" sz="2000" dirty="0" smtClean="0"/>
              <a:t>Trusted Agent must ensure the </a:t>
            </a:r>
            <a:r>
              <a:rPr lang="en-US" sz="2000" dirty="0"/>
              <a:t>following </a:t>
            </a:r>
            <a:r>
              <a:rPr lang="en-US" sz="2000" dirty="0" smtClean="0"/>
              <a:t>items are collected for the Volunteer </a:t>
            </a:r>
            <a:r>
              <a:rPr lang="en-US" sz="2000" dirty="0"/>
              <a:t>P</a:t>
            </a:r>
            <a:r>
              <a:rPr lang="en-US" sz="2000" dirty="0" smtClean="0"/>
              <a:t>hysicians:</a:t>
            </a:r>
            <a:endParaRPr lang="en-US" sz="2000" dirty="0"/>
          </a:p>
          <a:p>
            <a:pPr lvl="4"/>
            <a:r>
              <a:rPr lang="en-US" sz="1800" dirty="0" smtClean="0"/>
              <a:t>Name</a:t>
            </a:r>
            <a:endParaRPr lang="en-US" sz="1800" dirty="0"/>
          </a:p>
          <a:p>
            <a:pPr lvl="4"/>
            <a:r>
              <a:rPr lang="en-US" sz="1800" dirty="0" smtClean="0"/>
              <a:t>Address</a:t>
            </a:r>
            <a:endParaRPr lang="en-US" sz="1800" dirty="0"/>
          </a:p>
          <a:p>
            <a:pPr lvl="4"/>
            <a:r>
              <a:rPr lang="en-US" sz="1800" dirty="0" smtClean="0"/>
              <a:t>Date Of Birth</a:t>
            </a:r>
            <a:endParaRPr lang="en-US" sz="1800" dirty="0"/>
          </a:p>
          <a:p>
            <a:pPr lvl="4"/>
            <a:r>
              <a:rPr lang="en-US" sz="1800" dirty="0" smtClean="0"/>
              <a:t>Valid </a:t>
            </a:r>
            <a:r>
              <a:rPr lang="en-US" sz="1800" dirty="0"/>
              <a:t>government issued photo ID (record the type of ID and where it was issued, ID Number and Expiration</a:t>
            </a:r>
            <a:r>
              <a:rPr lang="en-US" sz="1800" dirty="0" smtClean="0"/>
              <a:t>)</a:t>
            </a:r>
          </a:p>
          <a:p>
            <a:pPr marL="1252728" lvl="4" indent="0">
              <a:buNone/>
            </a:pPr>
            <a:endParaRPr lang="en-US" sz="2200" dirty="0"/>
          </a:p>
          <a:p>
            <a:pPr lvl="2"/>
            <a:r>
              <a:rPr lang="en-US" sz="2200" dirty="0" smtClean="0"/>
              <a:t>The Trusted Agent must also ensure the individuals are validated against the </a:t>
            </a:r>
            <a:r>
              <a:rPr lang="en-US" sz="2200" dirty="0"/>
              <a:t>photo </a:t>
            </a:r>
            <a:r>
              <a:rPr lang="en-US" sz="2200" dirty="0" smtClean="0"/>
              <a:t>ID</a:t>
            </a:r>
            <a:endParaRPr lang="en-US" sz="2200" dirty="0"/>
          </a:p>
        </p:txBody>
      </p:sp>
      <p:sp>
        <p:nvSpPr>
          <p:cNvPr id="3" name="Slide Number Placeholder 2"/>
          <p:cNvSpPr>
            <a:spLocks noGrp="1"/>
          </p:cNvSpPr>
          <p:nvPr>
            <p:ph type="sldNum" sz="quarter" idx="12"/>
          </p:nvPr>
        </p:nvSpPr>
        <p:spPr/>
        <p:txBody>
          <a:bodyPr/>
          <a:lstStyle/>
          <a:p>
            <a:fld id="{537EB20F-C876-40FD-8D36-89E562F4E684}" type="slidenum">
              <a:rPr lang="en-US" smtClean="0"/>
              <a:pPr/>
              <a:t>33</a:t>
            </a:fld>
            <a:endParaRPr lang="en-US"/>
          </a:p>
        </p:txBody>
      </p:sp>
      <p:sp>
        <p:nvSpPr>
          <p:cNvPr id="7" name="Title 2"/>
          <p:cNvSpPr txBox="1">
            <a:spLocks/>
          </p:cNvSpPr>
          <p:nvPr/>
        </p:nvSpPr>
        <p:spPr>
          <a:xfrm>
            <a:off x="533398" y="753325"/>
            <a:ext cx="8229600" cy="6858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sz="3600" dirty="0">
              <a:solidFill>
                <a:schemeClr val="bg1"/>
              </a:solidFill>
            </a:endParaRPr>
          </a:p>
        </p:txBody>
      </p:sp>
      <p:sp>
        <p:nvSpPr>
          <p:cNvPr id="21" name="Title 2"/>
          <p:cNvSpPr>
            <a:spLocks noGrp="1"/>
          </p:cNvSpPr>
          <p:nvPr>
            <p:ph type="title"/>
          </p:nvPr>
        </p:nvSpPr>
        <p:spPr>
          <a:xfrm>
            <a:off x="152400" y="152401"/>
            <a:ext cx="8839200" cy="1371599"/>
          </a:xfrm>
        </p:spPr>
        <p:txBody>
          <a:bodyPr>
            <a:noAutofit/>
          </a:bodyPr>
          <a:lstStyle/>
          <a:p>
            <a:pPr algn="ctr"/>
            <a:r>
              <a:rPr lang="en-US" sz="4200" dirty="0" smtClean="0"/>
              <a:t>Who needs to be Identity Proofed? </a:t>
            </a:r>
            <a:r>
              <a:rPr lang="en-US" dirty="0" smtClean="0"/>
              <a:t>(Cont’d)</a:t>
            </a:r>
            <a:endParaRPr lang="en-US" dirty="0"/>
          </a:p>
        </p:txBody>
      </p:sp>
    </p:spTree>
    <p:extLst>
      <p:ext uri="{BB962C8B-B14F-4D97-AF65-F5344CB8AC3E}">
        <p14:creationId xmlns:p14="http://schemas.microsoft.com/office/powerpoint/2010/main" val="129095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7EB20F-C876-40FD-8D36-89E562F4E684}" type="slidenum">
              <a:rPr lang="en-US" smtClean="0"/>
              <a:pPr/>
              <a:t>34</a:t>
            </a:fld>
            <a:endParaRPr lang="en-US"/>
          </a:p>
        </p:txBody>
      </p:sp>
      <p:sp>
        <p:nvSpPr>
          <p:cNvPr id="6" name="Title 2"/>
          <p:cNvSpPr>
            <a:spLocks noGrp="1"/>
          </p:cNvSpPr>
          <p:nvPr>
            <p:ph type="title"/>
          </p:nvPr>
        </p:nvSpPr>
        <p:spPr>
          <a:xfrm>
            <a:off x="152400" y="304800"/>
            <a:ext cx="8763000" cy="1143000"/>
          </a:xfrm>
        </p:spPr>
        <p:txBody>
          <a:bodyPr>
            <a:noAutofit/>
          </a:bodyPr>
          <a:lstStyle/>
          <a:p>
            <a:r>
              <a:rPr lang="en-US" sz="3600" dirty="0"/>
              <a:t>The Role of the Trusted Agent is to</a:t>
            </a:r>
            <a:r>
              <a:rPr lang="en-US" sz="3600" b="1" dirty="0"/>
              <a:t> Oversee</a:t>
            </a:r>
            <a:r>
              <a:rPr lang="en-US" sz="3600" dirty="0"/>
              <a:t>:</a:t>
            </a:r>
          </a:p>
        </p:txBody>
      </p:sp>
      <p:graphicFrame>
        <p:nvGraphicFramePr>
          <p:cNvPr id="4" name="Diagram 3"/>
          <p:cNvGraphicFramePr/>
          <p:nvPr>
            <p:extLst>
              <p:ext uri="{D42A27DB-BD31-4B8C-83A1-F6EECF244321}">
                <p14:modId xmlns:p14="http://schemas.microsoft.com/office/powerpoint/2010/main" val="3620767203"/>
              </p:ext>
            </p:extLst>
          </p:nvPr>
        </p:nvGraphicFramePr>
        <p:xfrm>
          <a:off x="1447800" y="2133600"/>
          <a:ext cx="6400800" cy="383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514600"/>
            <a:ext cx="7848600" cy="3733799"/>
          </a:xfrm>
        </p:spPr>
        <p:txBody>
          <a:bodyPr>
            <a:normAutofit/>
          </a:bodyPr>
          <a:lstStyle/>
          <a:p>
            <a:pPr lvl="1"/>
            <a:r>
              <a:rPr lang="en-US" sz="2400" dirty="0" smtClean="0"/>
              <a:t>Collect name</a:t>
            </a:r>
            <a:r>
              <a:rPr lang="en-US" sz="2400" dirty="0"/>
              <a:t>, address, date of birth, and valid government issued photo </a:t>
            </a:r>
            <a:r>
              <a:rPr lang="en-US" sz="2400" dirty="0" smtClean="0"/>
              <a:t>ID for all Applicants (or End Users)</a:t>
            </a:r>
          </a:p>
          <a:p>
            <a:pPr lvl="1"/>
            <a:endParaRPr lang="en-US" sz="2400" b="1" dirty="0" smtClean="0"/>
          </a:p>
          <a:p>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35</a:t>
            </a:fld>
            <a:endParaRPr lang="en-US"/>
          </a:p>
        </p:txBody>
      </p:sp>
      <p:sp>
        <p:nvSpPr>
          <p:cNvPr id="3" name="Title 2"/>
          <p:cNvSpPr>
            <a:spLocks noGrp="1"/>
          </p:cNvSpPr>
          <p:nvPr>
            <p:ph type="title"/>
          </p:nvPr>
        </p:nvSpPr>
        <p:spPr>
          <a:xfrm>
            <a:off x="106679" y="152400"/>
            <a:ext cx="8686800" cy="1405128"/>
          </a:xfrm>
        </p:spPr>
        <p:txBody>
          <a:bodyPr>
            <a:noAutofit/>
          </a:bodyPr>
          <a:lstStyle/>
          <a:p>
            <a:r>
              <a:rPr lang="en-US" sz="4400" dirty="0"/>
              <a:t>Gathering Documentation</a:t>
            </a:r>
          </a:p>
        </p:txBody>
      </p:sp>
      <p:grpSp>
        <p:nvGrpSpPr>
          <p:cNvPr id="18" name="Group 17"/>
          <p:cNvGrpSpPr/>
          <p:nvPr/>
        </p:nvGrpSpPr>
        <p:grpSpPr>
          <a:xfrm>
            <a:off x="228600" y="1653236"/>
            <a:ext cx="457199" cy="5008283"/>
            <a:chOff x="76199" y="1415679"/>
            <a:chExt cx="457199" cy="5366120"/>
          </a:xfrm>
        </p:grpSpPr>
        <p:grpSp>
          <p:nvGrpSpPr>
            <p:cNvPr id="19" name="Group 18"/>
            <p:cNvGrpSpPr/>
            <p:nvPr/>
          </p:nvGrpSpPr>
          <p:grpSpPr>
            <a:xfrm>
              <a:off x="76199" y="1415679"/>
              <a:ext cx="457199" cy="1465592"/>
              <a:chOff x="124524" y="32435"/>
              <a:chExt cx="914401" cy="1872555"/>
            </a:xfrm>
            <a:solidFill>
              <a:schemeClr val="bg2">
                <a:lumMod val="50000"/>
              </a:schemeClr>
            </a:solidFill>
          </p:grpSpPr>
          <p:sp>
            <p:nvSpPr>
              <p:cNvPr id="29" name="Chevron 28"/>
              <p:cNvSpPr/>
              <p:nvPr/>
            </p:nvSpPr>
            <p:spPr>
              <a:xfrm rot="5400000">
                <a:off x="-354553" y="511513"/>
                <a:ext cx="1872555" cy="914400"/>
              </a:xfrm>
              <a:prstGeom prst="chevron">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Chevron 4"/>
              <p:cNvSpPr/>
              <p:nvPr/>
            </p:nvSpPr>
            <p:spPr>
              <a:xfrm>
                <a:off x="124524" y="489636"/>
                <a:ext cx="914400" cy="9581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t>Gather</a:t>
                </a:r>
                <a:endParaRPr lang="en-US" sz="1400" kern="1200" dirty="0"/>
              </a:p>
            </p:txBody>
          </p:sp>
        </p:grpSp>
        <p:grpSp>
          <p:nvGrpSpPr>
            <p:cNvPr id="20" name="Group 19"/>
            <p:cNvGrpSpPr/>
            <p:nvPr/>
          </p:nvGrpSpPr>
          <p:grpSpPr>
            <a:xfrm>
              <a:off x="76199" y="2711079"/>
              <a:ext cx="457199" cy="1465592"/>
              <a:chOff x="124524" y="1510676"/>
              <a:chExt cx="914401" cy="1872555"/>
            </a:xfrm>
            <a:solidFill>
              <a:schemeClr val="bg1">
                <a:lumMod val="85000"/>
              </a:schemeClr>
            </a:solidFill>
          </p:grpSpPr>
          <p:sp>
            <p:nvSpPr>
              <p:cNvPr id="27" name="Chevron 26"/>
              <p:cNvSpPr/>
              <p:nvPr/>
            </p:nvSpPr>
            <p:spPr>
              <a:xfrm rot="5400000">
                <a:off x="-354553" y="1989754"/>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Chevron 6"/>
              <p:cNvSpPr/>
              <p:nvPr/>
            </p:nvSpPr>
            <p:spPr>
              <a:xfrm>
                <a:off x="124524" y="1967877"/>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Verify</a:t>
                </a:r>
                <a:endParaRPr lang="en-US" sz="1400" kern="1200" dirty="0">
                  <a:solidFill>
                    <a:schemeClr val="bg1">
                      <a:lumMod val="50000"/>
                    </a:schemeClr>
                  </a:solidFill>
                </a:endParaRPr>
              </a:p>
            </p:txBody>
          </p:sp>
        </p:grpSp>
        <p:grpSp>
          <p:nvGrpSpPr>
            <p:cNvPr id="21" name="Group 20"/>
            <p:cNvGrpSpPr/>
            <p:nvPr/>
          </p:nvGrpSpPr>
          <p:grpSpPr>
            <a:xfrm>
              <a:off x="76199" y="4020807"/>
              <a:ext cx="457199" cy="1465592"/>
              <a:chOff x="124523" y="3033828"/>
              <a:chExt cx="914401" cy="1872555"/>
            </a:xfrm>
            <a:solidFill>
              <a:schemeClr val="bg1">
                <a:lumMod val="85000"/>
              </a:schemeClr>
            </a:solidFill>
          </p:grpSpPr>
          <p:sp>
            <p:nvSpPr>
              <p:cNvPr id="25" name="Chevron 24"/>
              <p:cNvSpPr/>
              <p:nvPr/>
            </p:nvSpPr>
            <p:spPr>
              <a:xfrm rot="5400000">
                <a:off x="-354554" y="3512905"/>
                <a:ext cx="1872555" cy="914401"/>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8"/>
              <p:cNvSpPr/>
              <p:nvPr/>
            </p:nvSpPr>
            <p:spPr>
              <a:xfrm>
                <a:off x="124524" y="3461435"/>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solidFill>
                      <a:schemeClr val="bg1">
                        <a:lumMod val="50000"/>
                      </a:schemeClr>
                    </a:solidFill>
                  </a:rPr>
                  <a:t>Report</a:t>
                </a:r>
              </a:p>
            </p:txBody>
          </p:sp>
        </p:grpSp>
        <p:grpSp>
          <p:nvGrpSpPr>
            <p:cNvPr id="22" name="Group 21"/>
            <p:cNvGrpSpPr/>
            <p:nvPr/>
          </p:nvGrpSpPr>
          <p:grpSpPr>
            <a:xfrm>
              <a:off x="76199" y="5316207"/>
              <a:ext cx="457199" cy="1465592"/>
              <a:chOff x="124523" y="4514115"/>
              <a:chExt cx="914401" cy="1872555"/>
            </a:xfrm>
            <a:solidFill>
              <a:schemeClr val="bg1">
                <a:lumMod val="85000"/>
              </a:schemeClr>
            </a:solidFill>
          </p:grpSpPr>
          <p:sp>
            <p:nvSpPr>
              <p:cNvPr id="23" name="Chevron 22"/>
              <p:cNvSpPr/>
              <p:nvPr/>
            </p:nvSpPr>
            <p:spPr>
              <a:xfrm rot="5400000">
                <a:off x="-354554" y="4993192"/>
                <a:ext cx="1872555" cy="914401"/>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Chevron 10"/>
              <p:cNvSpPr/>
              <p:nvPr/>
            </p:nvSpPr>
            <p:spPr>
              <a:xfrm>
                <a:off x="124524" y="4953009"/>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Maintain</a:t>
                </a:r>
                <a:endParaRPr lang="en-US" sz="1400" kern="1200" dirty="0">
                  <a:solidFill>
                    <a:schemeClr val="bg1">
                      <a:lumMod val="50000"/>
                    </a:schemeClr>
                  </a:solidFill>
                </a:endParaRPr>
              </a:p>
            </p:txBody>
          </p:sp>
        </p:grpSp>
      </p:grpSp>
    </p:spTree>
    <p:extLst>
      <p:ext uri="{BB962C8B-B14F-4D97-AF65-F5344CB8AC3E}">
        <p14:creationId xmlns:p14="http://schemas.microsoft.com/office/powerpoint/2010/main" val="236279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06476"/>
            <a:ext cx="8458200" cy="4394324"/>
          </a:xfrm>
        </p:spPr>
        <p:txBody>
          <a:bodyPr>
            <a:noAutofit/>
          </a:bodyPr>
          <a:lstStyle/>
          <a:p>
            <a:pPr lvl="1">
              <a:spcAft>
                <a:spcPts val="600"/>
              </a:spcAft>
            </a:pPr>
            <a:r>
              <a:rPr lang="en-US" sz="2800" dirty="0" smtClean="0"/>
              <a:t>Verification through </a:t>
            </a:r>
            <a:r>
              <a:rPr lang="en-US" sz="2800" dirty="0"/>
              <a:t>I-9 F</a:t>
            </a:r>
            <a:r>
              <a:rPr lang="en-US" sz="2800" dirty="0" smtClean="0"/>
              <a:t>orm</a:t>
            </a:r>
          </a:p>
          <a:p>
            <a:pPr lvl="2">
              <a:spcAft>
                <a:spcPts val="600"/>
              </a:spcAft>
            </a:pPr>
            <a:r>
              <a:rPr lang="en-US" sz="2400" dirty="0" smtClean="0"/>
              <a:t>Employment </a:t>
            </a:r>
            <a:r>
              <a:rPr lang="en-US" sz="2400" dirty="0"/>
              <a:t>Eligibility Verification Form I-9 is a U.S. Citizenship and Immigration Services </a:t>
            </a:r>
            <a:r>
              <a:rPr lang="en-US" sz="2400" dirty="0" smtClean="0"/>
              <a:t>form</a:t>
            </a:r>
          </a:p>
          <a:p>
            <a:pPr lvl="1">
              <a:spcAft>
                <a:spcPts val="1000"/>
              </a:spcAft>
            </a:pPr>
            <a:endParaRPr lang="en-US" sz="1600" dirty="0" smtClean="0"/>
          </a:p>
          <a:p>
            <a:pPr lvl="1">
              <a:spcAft>
                <a:spcPts val="1000"/>
              </a:spcAft>
            </a:pPr>
            <a:r>
              <a:rPr lang="en-US" sz="2800" dirty="0" smtClean="0"/>
              <a:t>Form </a:t>
            </a:r>
            <a:r>
              <a:rPr lang="en-US" sz="2800" dirty="0"/>
              <a:t>I-9 complies with DirectTrust requirements for ID </a:t>
            </a:r>
            <a:r>
              <a:rPr lang="en-US" sz="2800" dirty="0" smtClean="0"/>
              <a:t>Proofing (LOA3)</a:t>
            </a:r>
            <a:endParaRPr lang="en-US" sz="2800" dirty="0"/>
          </a:p>
          <a:p>
            <a:pPr lvl="1">
              <a:spcAft>
                <a:spcPts val="1000"/>
              </a:spcAft>
            </a:pPr>
            <a:endParaRPr lang="en-US" sz="2000" dirty="0" smtClean="0"/>
          </a:p>
          <a:p>
            <a:pPr lvl="1">
              <a:spcAft>
                <a:spcPts val="1000"/>
              </a:spcAft>
            </a:pPr>
            <a:r>
              <a:rPr lang="en-US" sz="2600" dirty="0" smtClean="0"/>
              <a:t>Compare </a:t>
            </a:r>
            <a:r>
              <a:rPr lang="en-US" sz="2600" dirty="0"/>
              <a:t>picture on government issued photo ID to </a:t>
            </a:r>
            <a:r>
              <a:rPr lang="en-US" sz="2600" dirty="0" smtClean="0"/>
              <a:t>End User</a:t>
            </a:r>
            <a:endParaRPr lang="en-US" sz="2600" dirty="0"/>
          </a:p>
          <a:p>
            <a:pPr lvl="2">
              <a:spcAft>
                <a:spcPts val="1000"/>
              </a:spcAft>
            </a:pPr>
            <a:endParaRPr lang="en-US" sz="2400" dirty="0"/>
          </a:p>
          <a:p>
            <a:endParaRPr lang="en-US" sz="3200"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36</a:t>
            </a:fld>
            <a:endParaRPr lang="en-US"/>
          </a:p>
        </p:txBody>
      </p:sp>
      <p:sp>
        <p:nvSpPr>
          <p:cNvPr id="20" name="Title 2"/>
          <p:cNvSpPr>
            <a:spLocks noGrp="1"/>
          </p:cNvSpPr>
          <p:nvPr>
            <p:ph type="title"/>
          </p:nvPr>
        </p:nvSpPr>
        <p:spPr>
          <a:xfrm>
            <a:off x="152400" y="152401"/>
            <a:ext cx="8839200" cy="1371599"/>
          </a:xfrm>
        </p:spPr>
        <p:txBody>
          <a:bodyPr>
            <a:noAutofit/>
          </a:bodyPr>
          <a:lstStyle/>
          <a:p>
            <a:pPr algn="ctr"/>
            <a:r>
              <a:rPr lang="en-US" sz="4200" dirty="0" smtClean="0"/>
              <a:t>Verifying Documentation</a:t>
            </a:r>
            <a:endParaRPr lang="en-US" dirty="0"/>
          </a:p>
        </p:txBody>
      </p:sp>
      <p:grpSp>
        <p:nvGrpSpPr>
          <p:cNvPr id="21" name="Group 20"/>
          <p:cNvGrpSpPr/>
          <p:nvPr/>
        </p:nvGrpSpPr>
        <p:grpSpPr>
          <a:xfrm>
            <a:off x="228601" y="1676399"/>
            <a:ext cx="457199" cy="4953001"/>
            <a:chOff x="106679" y="1353808"/>
            <a:chExt cx="457199" cy="5369584"/>
          </a:xfrm>
        </p:grpSpPr>
        <p:grpSp>
          <p:nvGrpSpPr>
            <p:cNvPr id="22" name="Group 21"/>
            <p:cNvGrpSpPr/>
            <p:nvPr/>
          </p:nvGrpSpPr>
          <p:grpSpPr>
            <a:xfrm>
              <a:off x="106679" y="1353808"/>
              <a:ext cx="457199" cy="1465592"/>
              <a:chOff x="124524" y="32435"/>
              <a:chExt cx="914401" cy="1872555"/>
            </a:xfrm>
            <a:solidFill>
              <a:schemeClr val="bg1">
                <a:lumMod val="85000"/>
              </a:schemeClr>
            </a:solidFill>
          </p:grpSpPr>
          <p:sp>
            <p:nvSpPr>
              <p:cNvPr id="32" name="Chevron 31"/>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23" name="Group 22"/>
            <p:cNvGrpSpPr/>
            <p:nvPr/>
          </p:nvGrpSpPr>
          <p:grpSpPr>
            <a:xfrm>
              <a:off x="106679" y="2649208"/>
              <a:ext cx="457199" cy="1465592"/>
              <a:chOff x="124524" y="1510676"/>
              <a:chExt cx="914401" cy="1872555"/>
            </a:xfrm>
            <a:solidFill>
              <a:schemeClr val="accent5"/>
            </a:solidFill>
          </p:grpSpPr>
          <p:sp>
            <p:nvSpPr>
              <p:cNvPr id="30" name="Chevron 29"/>
              <p:cNvSpPr/>
              <p:nvPr/>
            </p:nvSpPr>
            <p:spPr>
              <a:xfrm rot="5400000">
                <a:off x="-354553" y="1989754"/>
                <a:ext cx="1872555" cy="914400"/>
              </a:xfrm>
              <a:prstGeom prst="chevron">
                <a:avLst/>
              </a:prstGeom>
              <a:solidFill>
                <a:schemeClr val="bg2">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Chevron 6"/>
              <p:cNvSpPr/>
              <p:nvPr/>
            </p:nvSpPr>
            <p:spPr>
              <a:xfrm>
                <a:off x="124524" y="1967877"/>
                <a:ext cx="914400" cy="958155"/>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t>Verify</a:t>
                </a:r>
                <a:endParaRPr lang="en-US" sz="1400" kern="1200" dirty="0"/>
              </a:p>
            </p:txBody>
          </p:sp>
        </p:grpSp>
        <p:grpSp>
          <p:nvGrpSpPr>
            <p:cNvPr id="24" name="Group 23"/>
            <p:cNvGrpSpPr/>
            <p:nvPr/>
          </p:nvGrpSpPr>
          <p:grpSpPr>
            <a:xfrm>
              <a:off x="106679" y="3944608"/>
              <a:ext cx="457199" cy="1465592"/>
              <a:chOff x="124524" y="3004234"/>
              <a:chExt cx="914401" cy="1872555"/>
            </a:xfrm>
            <a:solidFill>
              <a:schemeClr val="bg1">
                <a:lumMod val="85000"/>
              </a:schemeClr>
            </a:solidFill>
          </p:grpSpPr>
          <p:sp>
            <p:nvSpPr>
              <p:cNvPr id="28" name="Chevron 27"/>
              <p:cNvSpPr/>
              <p:nvPr/>
            </p:nvSpPr>
            <p:spPr>
              <a:xfrm rot="5400000">
                <a:off x="-354553" y="3483312"/>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hevron 8"/>
              <p:cNvSpPr/>
              <p:nvPr/>
            </p:nvSpPr>
            <p:spPr>
              <a:xfrm>
                <a:off x="124524" y="3461435"/>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Report</a:t>
                </a:r>
                <a:endParaRPr lang="en-US" sz="1400" kern="1200" dirty="0">
                  <a:solidFill>
                    <a:schemeClr val="bg1">
                      <a:lumMod val="50000"/>
                    </a:schemeClr>
                  </a:solidFill>
                </a:endParaRPr>
              </a:p>
            </p:txBody>
          </p:sp>
        </p:grpSp>
        <p:grpSp>
          <p:nvGrpSpPr>
            <p:cNvPr id="25" name="Group 24"/>
            <p:cNvGrpSpPr/>
            <p:nvPr/>
          </p:nvGrpSpPr>
          <p:grpSpPr>
            <a:xfrm>
              <a:off x="106679" y="5257800"/>
              <a:ext cx="457199" cy="1465592"/>
              <a:chOff x="124524" y="4495808"/>
              <a:chExt cx="914401" cy="1872555"/>
            </a:xfrm>
            <a:solidFill>
              <a:schemeClr val="bg1">
                <a:lumMod val="85000"/>
              </a:schemeClr>
            </a:solidFill>
          </p:grpSpPr>
          <p:sp>
            <p:nvSpPr>
              <p:cNvPr id="26" name="Chevron 25"/>
              <p:cNvSpPr/>
              <p:nvPr/>
            </p:nvSpPr>
            <p:spPr>
              <a:xfrm rot="5400000">
                <a:off x="-354553" y="4974886"/>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Chevron 10"/>
              <p:cNvSpPr/>
              <p:nvPr/>
            </p:nvSpPr>
            <p:spPr>
              <a:xfrm>
                <a:off x="124524" y="4953009"/>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200" dirty="0">
                    <a:solidFill>
                      <a:schemeClr val="bg1">
                        <a:lumMod val="50000"/>
                      </a:schemeClr>
                    </a:solidFill>
                  </a:rPr>
                  <a:t>Maintain</a:t>
                </a:r>
                <a:endParaRPr lang="en-US" sz="1400" dirty="0">
                  <a:solidFill>
                    <a:schemeClr val="bg1">
                      <a:lumMod val="50000"/>
                    </a:schemeClr>
                  </a:solidFill>
                </a:endParaRPr>
              </a:p>
            </p:txBody>
          </p:sp>
        </p:grpSp>
      </p:grpSp>
    </p:spTree>
    <p:extLst>
      <p:ext uri="{BB962C8B-B14F-4D97-AF65-F5344CB8AC3E}">
        <p14:creationId xmlns:p14="http://schemas.microsoft.com/office/powerpoint/2010/main" val="401366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133600"/>
            <a:ext cx="7620000" cy="4419599"/>
          </a:xfrm>
        </p:spPr>
        <p:txBody>
          <a:bodyPr>
            <a:normAutofit/>
          </a:bodyPr>
          <a:lstStyle/>
          <a:p>
            <a:pPr marL="182563" lvl="1" indent="-182563"/>
            <a:r>
              <a:rPr lang="en-US" sz="2400" dirty="0" smtClean="0"/>
              <a:t>Used </a:t>
            </a:r>
            <a:r>
              <a:rPr lang="en-US" sz="2400" dirty="0"/>
              <a:t>by employer </a:t>
            </a:r>
            <a:r>
              <a:rPr lang="en-US" sz="2400" dirty="0" smtClean="0"/>
              <a:t>to:</a:t>
            </a:r>
          </a:p>
          <a:p>
            <a:pPr marL="456883" lvl="2" indent="-182563"/>
            <a:r>
              <a:rPr lang="en-US" sz="2200" dirty="0" smtClean="0"/>
              <a:t>Verify </a:t>
            </a:r>
            <a:r>
              <a:rPr lang="en-US" sz="2200" dirty="0"/>
              <a:t>employee's identity </a:t>
            </a:r>
            <a:endParaRPr lang="en-US" sz="2200" dirty="0" smtClean="0"/>
          </a:p>
          <a:p>
            <a:pPr marL="456883" lvl="2" indent="-182563"/>
            <a:r>
              <a:rPr lang="en-US" sz="2400" dirty="0" smtClean="0"/>
              <a:t>Establish </a:t>
            </a:r>
            <a:r>
              <a:rPr lang="en-US" sz="2400" dirty="0"/>
              <a:t>eligibility to work in U.S.</a:t>
            </a:r>
          </a:p>
          <a:p>
            <a:pPr marL="182563" lvl="2" indent="-182563">
              <a:buNone/>
            </a:pPr>
            <a:endParaRPr lang="en-US" sz="2400" dirty="0" smtClean="0"/>
          </a:p>
          <a:p>
            <a:pPr marL="182563" lvl="2" indent="-182563">
              <a:buNone/>
            </a:pPr>
            <a:endParaRPr lang="en-US" sz="2400" dirty="0" smtClean="0"/>
          </a:p>
          <a:p>
            <a:pPr marL="182563" lvl="2" indent="-182563">
              <a:spcAft>
                <a:spcPts val="1200"/>
              </a:spcAft>
            </a:pPr>
            <a:r>
              <a:rPr lang="en-US" sz="2400" dirty="0" smtClean="0"/>
              <a:t>In the event of an audit:</a:t>
            </a:r>
          </a:p>
          <a:p>
            <a:pPr marL="456883" lvl="3" indent="-182563">
              <a:spcAft>
                <a:spcPts val="1200"/>
              </a:spcAft>
            </a:pPr>
            <a:r>
              <a:rPr lang="en-US" sz="2200" dirty="0" smtClean="0"/>
              <a:t>Provider </a:t>
            </a:r>
            <a:r>
              <a:rPr lang="en-US" sz="2200" dirty="0"/>
              <a:t>Organization must produce the I-9 Form for select </a:t>
            </a:r>
            <a:r>
              <a:rPr lang="en-US" sz="2200" dirty="0" smtClean="0"/>
              <a:t>individuals</a:t>
            </a:r>
          </a:p>
        </p:txBody>
      </p:sp>
      <p:sp>
        <p:nvSpPr>
          <p:cNvPr id="5" name="Slide Number Placeholder 4"/>
          <p:cNvSpPr>
            <a:spLocks noGrp="1"/>
          </p:cNvSpPr>
          <p:nvPr>
            <p:ph type="sldNum" sz="quarter" idx="12"/>
          </p:nvPr>
        </p:nvSpPr>
        <p:spPr/>
        <p:txBody>
          <a:bodyPr/>
          <a:lstStyle/>
          <a:p>
            <a:fld id="{537EB20F-C876-40FD-8D36-89E562F4E684}" type="slidenum">
              <a:rPr lang="en-US" smtClean="0"/>
              <a:pPr/>
              <a:t>37</a:t>
            </a:fld>
            <a:endParaRPr lang="en-US"/>
          </a:p>
        </p:txBody>
      </p:sp>
      <p:sp>
        <p:nvSpPr>
          <p:cNvPr id="2" name="Title 1"/>
          <p:cNvSpPr>
            <a:spLocks noGrp="1"/>
          </p:cNvSpPr>
          <p:nvPr>
            <p:ph type="title"/>
          </p:nvPr>
        </p:nvSpPr>
        <p:spPr>
          <a:xfrm>
            <a:off x="228600" y="228600"/>
            <a:ext cx="8686800" cy="1219200"/>
          </a:xfrm>
        </p:spPr>
        <p:txBody>
          <a:bodyPr>
            <a:normAutofit/>
          </a:bodyPr>
          <a:lstStyle/>
          <a:p>
            <a:r>
              <a:rPr lang="en-US" sz="5600" dirty="0" smtClean="0"/>
              <a:t>The I-9 Form</a:t>
            </a:r>
            <a:endParaRPr lang="en-US" dirty="0">
              <a:solidFill>
                <a:schemeClr val="bg1"/>
              </a:solidFill>
            </a:endParaRPr>
          </a:p>
        </p:txBody>
      </p:sp>
      <p:grpSp>
        <p:nvGrpSpPr>
          <p:cNvPr id="19" name="Group 18"/>
          <p:cNvGrpSpPr/>
          <p:nvPr/>
        </p:nvGrpSpPr>
        <p:grpSpPr>
          <a:xfrm>
            <a:off x="228601" y="1676399"/>
            <a:ext cx="457199" cy="4953001"/>
            <a:chOff x="106679" y="1353808"/>
            <a:chExt cx="457199" cy="5369584"/>
          </a:xfrm>
        </p:grpSpPr>
        <p:grpSp>
          <p:nvGrpSpPr>
            <p:cNvPr id="20" name="Group 19"/>
            <p:cNvGrpSpPr/>
            <p:nvPr/>
          </p:nvGrpSpPr>
          <p:grpSpPr>
            <a:xfrm>
              <a:off x="106679" y="1353808"/>
              <a:ext cx="457199" cy="1465592"/>
              <a:chOff x="124524" y="32435"/>
              <a:chExt cx="914401" cy="1872555"/>
            </a:xfrm>
            <a:solidFill>
              <a:schemeClr val="bg1">
                <a:lumMod val="85000"/>
              </a:schemeClr>
            </a:solidFill>
          </p:grpSpPr>
          <p:sp>
            <p:nvSpPr>
              <p:cNvPr id="30" name="Chevron 29"/>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21" name="Group 20"/>
            <p:cNvGrpSpPr/>
            <p:nvPr/>
          </p:nvGrpSpPr>
          <p:grpSpPr>
            <a:xfrm>
              <a:off x="106679" y="2649208"/>
              <a:ext cx="457199" cy="1465592"/>
              <a:chOff x="124524" y="1510676"/>
              <a:chExt cx="914401" cy="1872555"/>
            </a:xfrm>
            <a:solidFill>
              <a:schemeClr val="accent5"/>
            </a:solidFill>
          </p:grpSpPr>
          <p:sp>
            <p:nvSpPr>
              <p:cNvPr id="28" name="Chevron 27"/>
              <p:cNvSpPr/>
              <p:nvPr/>
            </p:nvSpPr>
            <p:spPr>
              <a:xfrm rot="5400000">
                <a:off x="-354553" y="1989754"/>
                <a:ext cx="1872555" cy="914400"/>
              </a:xfrm>
              <a:prstGeom prst="chevron">
                <a:avLst/>
              </a:prstGeom>
              <a:solidFill>
                <a:schemeClr val="bg2">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hevron 6"/>
              <p:cNvSpPr/>
              <p:nvPr/>
            </p:nvSpPr>
            <p:spPr>
              <a:xfrm>
                <a:off x="124524" y="1967877"/>
                <a:ext cx="914400" cy="958155"/>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t>Verify</a:t>
                </a:r>
                <a:endParaRPr lang="en-US" sz="1400" kern="1200" dirty="0"/>
              </a:p>
            </p:txBody>
          </p:sp>
        </p:grpSp>
        <p:grpSp>
          <p:nvGrpSpPr>
            <p:cNvPr id="22" name="Group 21"/>
            <p:cNvGrpSpPr/>
            <p:nvPr/>
          </p:nvGrpSpPr>
          <p:grpSpPr>
            <a:xfrm>
              <a:off x="106679" y="3944608"/>
              <a:ext cx="457199" cy="1465592"/>
              <a:chOff x="124524" y="3004234"/>
              <a:chExt cx="914401" cy="1872555"/>
            </a:xfrm>
            <a:solidFill>
              <a:schemeClr val="bg1">
                <a:lumMod val="85000"/>
              </a:schemeClr>
            </a:solidFill>
          </p:grpSpPr>
          <p:sp>
            <p:nvSpPr>
              <p:cNvPr id="26" name="Chevron 25"/>
              <p:cNvSpPr/>
              <p:nvPr/>
            </p:nvSpPr>
            <p:spPr>
              <a:xfrm rot="5400000">
                <a:off x="-354553" y="3483312"/>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Chevron 8"/>
              <p:cNvSpPr/>
              <p:nvPr/>
            </p:nvSpPr>
            <p:spPr>
              <a:xfrm>
                <a:off x="124524" y="3461435"/>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Report</a:t>
                </a:r>
                <a:endParaRPr lang="en-US" sz="1400" kern="1200" dirty="0">
                  <a:solidFill>
                    <a:schemeClr val="bg1">
                      <a:lumMod val="50000"/>
                    </a:schemeClr>
                  </a:solidFill>
                </a:endParaRPr>
              </a:p>
            </p:txBody>
          </p:sp>
        </p:grpSp>
        <p:grpSp>
          <p:nvGrpSpPr>
            <p:cNvPr id="23" name="Group 22"/>
            <p:cNvGrpSpPr/>
            <p:nvPr/>
          </p:nvGrpSpPr>
          <p:grpSpPr>
            <a:xfrm>
              <a:off x="106679" y="5257800"/>
              <a:ext cx="457199" cy="1465592"/>
              <a:chOff x="124524" y="4495808"/>
              <a:chExt cx="914401" cy="1872555"/>
            </a:xfrm>
            <a:solidFill>
              <a:schemeClr val="bg1">
                <a:lumMod val="85000"/>
              </a:schemeClr>
            </a:solidFill>
          </p:grpSpPr>
          <p:sp>
            <p:nvSpPr>
              <p:cNvPr id="24" name="Chevron 23"/>
              <p:cNvSpPr/>
              <p:nvPr/>
            </p:nvSpPr>
            <p:spPr>
              <a:xfrm rot="5400000">
                <a:off x="-354553" y="4974886"/>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vron 10"/>
              <p:cNvSpPr/>
              <p:nvPr/>
            </p:nvSpPr>
            <p:spPr>
              <a:xfrm>
                <a:off x="124524" y="4953009"/>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200" dirty="0">
                    <a:solidFill>
                      <a:schemeClr val="bg1">
                        <a:lumMod val="50000"/>
                      </a:schemeClr>
                    </a:solidFill>
                  </a:rPr>
                  <a:t>Maintain</a:t>
                </a:r>
                <a:endParaRPr lang="en-US" sz="1400" dirty="0">
                  <a:solidFill>
                    <a:schemeClr val="bg1">
                      <a:lumMod val="50000"/>
                    </a:schemeClr>
                  </a:solidFill>
                </a:endParaRPr>
              </a:p>
            </p:txBody>
          </p:sp>
        </p:grpSp>
      </p:grpSp>
    </p:spTree>
    <p:extLst>
      <p:ext uri="{BB962C8B-B14F-4D97-AF65-F5344CB8AC3E}">
        <p14:creationId xmlns:p14="http://schemas.microsoft.com/office/powerpoint/2010/main" val="3224672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7EB20F-C876-40FD-8D36-89E562F4E684}" type="slidenum">
              <a:rPr lang="en-US" smtClean="0"/>
              <a:pPr/>
              <a:t>38</a:t>
            </a:fld>
            <a:endParaRPr lang="en-US"/>
          </a:p>
        </p:txBody>
      </p:sp>
      <p:sp>
        <p:nvSpPr>
          <p:cNvPr id="2" name="Title 1"/>
          <p:cNvSpPr>
            <a:spLocks noGrp="1"/>
          </p:cNvSpPr>
          <p:nvPr>
            <p:ph type="title"/>
          </p:nvPr>
        </p:nvSpPr>
        <p:spPr>
          <a:xfrm>
            <a:off x="6400800" y="2514600"/>
            <a:ext cx="2209800" cy="1377553"/>
          </a:xfrm>
        </p:spPr>
        <p:txBody>
          <a:bodyPr>
            <a:noAutofit/>
          </a:bodyPr>
          <a:lstStyle/>
          <a:p>
            <a:r>
              <a:rPr lang="en-US" sz="4400" dirty="0" smtClean="0">
                <a:solidFill>
                  <a:schemeClr val="tx2"/>
                </a:solidFill>
              </a:rPr>
              <a:t>Form I-9</a:t>
            </a:r>
            <a:endParaRPr lang="en-US" sz="4400"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5783"/>
            <a:ext cx="5029200" cy="667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81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399"/>
            <a:ext cx="8610600" cy="4953001"/>
          </a:xfrm>
        </p:spPr>
        <p:txBody>
          <a:bodyPr>
            <a:normAutofit/>
          </a:bodyPr>
          <a:lstStyle/>
          <a:p>
            <a:pPr marL="511175" lvl="1" indent="-228600">
              <a:spcAft>
                <a:spcPts val="600"/>
              </a:spcAft>
            </a:pPr>
            <a:r>
              <a:rPr lang="en-US" sz="2400" dirty="0"/>
              <a:t>E</a:t>
            </a:r>
            <a:r>
              <a:rPr lang="en-US" sz="2400" dirty="0" smtClean="0"/>
              <a:t>mployee </a:t>
            </a:r>
            <a:r>
              <a:rPr lang="en-US" sz="2400" dirty="0"/>
              <a:t>must show documentation to </a:t>
            </a:r>
            <a:r>
              <a:rPr lang="en-US" sz="2400" dirty="0" smtClean="0"/>
              <a:t>employer:</a:t>
            </a:r>
          </a:p>
          <a:p>
            <a:pPr lvl="2">
              <a:spcAft>
                <a:spcPts val="600"/>
              </a:spcAft>
            </a:pPr>
            <a:r>
              <a:rPr lang="en-US" sz="2000" dirty="0" smtClean="0"/>
              <a:t>From either </a:t>
            </a:r>
            <a:r>
              <a:rPr lang="en-US" sz="2000" dirty="0" smtClean="0">
                <a:solidFill>
                  <a:srgbClr val="C00000"/>
                </a:solidFill>
              </a:rPr>
              <a:t>“List A” </a:t>
            </a:r>
            <a:r>
              <a:rPr lang="en-US" sz="2000" dirty="0" smtClean="0"/>
              <a:t>or </a:t>
            </a:r>
            <a:r>
              <a:rPr lang="en-US" sz="2000" dirty="0" smtClean="0">
                <a:solidFill>
                  <a:schemeClr val="tx1"/>
                </a:solidFill>
              </a:rPr>
              <a:t>“List B” and “List C”</a:t>
            </a:r>
          </a:p>
          <a:p>
            <a:pPr marL="1033463" lvl="3">
              <a:spcAft>
                <a:spcPts val="600"/>
              </a:spcAft>
            </a:pPr>
            <a:r>
              <a:rPr lang="en-US" sz="1800" b="1" dirty="0" smtClean="0"/>
              <a:t>List A Example*: </a:t>
            </a:r>
            <a:r>
              <a:rPr lang="en-US" sz="1800" dirty="0" smtClean="0"/>
              <a:t>U.S. Passport</a:t>
            </a:r>
          </a:p>
          <a:p>
            <a:pPr marL="1033463" lvl="3">
              <a:spcAft>
                <a:spcPts val="600"/>
              </a:spcAft>
            </a:pPr>
            <a:r>
              <a:rPr lang="en-US" sz="1800" b="1" dirty="0" smtClean="0"/>
              <a:t>List B Example*: </a:t>
            </a:r>
            <a:r>
              <a:rPr lang="en-US" sz="1800" dirty="0"/>
              <a:t>Driver’s license </a:t>
            </a:r>
            <a:endParaRPr lang="en-US" sz="1800" dirty="0" smtClean="0"/>
          </a:p>
          <a:p>
            <a:pPr marL="1033463" lvl="3">
              <a:spcAft>
                <a:spcPts val="600"/>
              </a:spcAft>
            </a:pPr>
            <a:r>
              <a:rPr lang="en-US" sz="1800" b="1" dirty="0" smtClean="0"/>
              <a:t>List C Example*: </a:t>
            </a:r>
            <a:r>
              <a:rPr lang="en-US" sz="1800" dirty="0"/>
              <a:t>U.S. Social Security account number </a:t>
            </a:r>
            <a:r>
              <a:rPr lang="en-US" sz="1800" dirty="0" smtClean="0"/>
              <a:t>card</a:t>
            </a:r>
            <a:endParaRPr lang="en-US" sz="1800" dirty="0"/>
          </a:p>
          <a:p>
            <a:pPr marL="978408" lvl="3" indent="0">
              <a:buNone/>
            </a:pPr>
            <a:endParaRPr lang="en-US" sz="1600" dirty="0" smtClean="0"/>
          </a:p>
          <a:p>
            <a:pPr marL="978408" lvl="3" indent="0">
              <a:buNone/>
            </a:pPr>
            <a:endParaRPr lang="en-US" sz="1600" dirty="0"/>
          </a:p>
          <a:p>
            <a:pPr marL="978408" lvl="3" indent="0">
              <a:buNone/>
            </a:pPr>
            <a:endParaRPr lang="en-US" sz="1600" dirty="0" smtClean="0"/>
          </a:p>
          <a:p>
            <a:pPr marL="978408" lvl="3" indent="0">
              <a:buNone/>
            </a:pPr>
            <a:endParaRPr lang="en-US" sz="1600" dirty="0"/>
          </a:p>
          <a:p>
            <a:pPr marL="978408" lvl="3" indent="0">
              <a:buNone/>
            </a:pPr>
            <a:endParaRPr lang="en-US" sz="1600" dirty="0" smtClean="0"/>
          </a:p>
          <a:p>
            <a:pPr lvl="3"/>
            <a:endParaRPr lang="en-US" sz="1600" dirty="0" smtClean="0"/>
          </a:p>
          <a:p>
            <a:pPr marL="0" lvl="3" indent="0">
              <a:buNone/>
            </a:pPr>
            <a:endParaRPr lang="en-US" sz="1200" dirty="0" smtClean="0"/>
          </a:p>
          <a:p>
            <a:pPr marL="0" lvl="3" indent="0">
              <a:buNone/>
            </a:pPr>
            <a:endParaRPr lang="en-US" sz="1200" dirty="0"/>
          </a:p>
          <a:p>
            <a:pPr marL="284163" lvl="3" indent="0">
              <a:buNone/>
            </a:pPr>
            <a:r>
              <a:rPr lang="en-US" sz="1200" dirty="0" smtClean="0"/>
              <a:t>*Not limited to examples provided. Please </a:t>
            </a:r>
            <a:r>
              <a:rPr lang="en-US" sz="1200" dirty="0"/>
              <a:t>see </a:t>
            </a:r>
            <a:r>
              <a:rPr lang="en-US" sz="1200" dirty="0">
                <a:hlinkClick r:id="rId3"/>
              </a:rPr>
              <a:t>http://</a:t>
            </a:r>
            <a:r>
              <a:rPr lang="en-US" sz="1200" dirty="0" smtClean="0">
                <a:hlinkClick r:id="rId3"/>
              </a:rPr>
              <a:t>www.uscis.gov/i-9</a:t>
            </a:r>
            <a:r>
              <a:rPr lang="en-US" sz="1200" dirty="0" smtClean="0"/>
              <a:t> for the most up to date version of Form I-9</a:t>
            </a:r>
            <a:r>
              <a:rPr lang="en-US" sz="1200" dirty="0"/>
              <a:t> </a:t>
            </a:r>
            <a:r>
              <a:rPr lang="en-US" sz="1200" dirty="0" smtClean="0"/>
              <a:t>and document examples.</a:t>
            </a:r>
            <a:endParaRPr lang="en-US" sz="1900" dirty="0" smtClean="0"/>
          </a:p>
        </p:txBody>
      </p:sp>
      <p:sp>
        <p:nvSpPr>
          <p:cNvPr id="5" name="Slide Number Placeholder 4"/>
          <p:cNvSpPr>
            <a:spLocks noGrp="1"/>
          </p:cNvSpPr>
          <p:nvPr>
            <p:ph type="sldNum" sz="quarter" idx="12"/>
          </p:nvPr>
        </p:nvSpPr>
        <p:spPr/>
        <p:txBody>
          <a:bodyPr/>
          <a:lstStyle/>
          <a:p>
            <a:fld id="{537EB20F-C876-40FD-8D36-89E562F4E684}" type="slidenum">
              <a:rPr lang="en-US" smtClean="0"/>
              <a:pPr/>
              <a:t>39</a:t>
            </a:fld>
            <a:endParaRPr lang="en-US"/>
          </a:p>
        </p:txBody>
      </p:sp>
      <p:sp>
        <p:nvSpPr>
          <p:cNvPr id="2" name="Title 1"/>
          <p:cNvSpPr>
            <a:spLocks noGrp="1"/>
          </p:cNvSpPr>
          <p:nvPr>
            <p:ph type="title"/>
          </p:nvPr>
        </p:nvSpPr>
        <p:spPr>
          <a:xfrm>
            <a:off x="120126" y="152400"/>
            <a:ext cx="8795274" cy="1295400"/>
          </a:xfrm>
        </p:spPr>
        <p:txBody>
          <a:bodyPr>
            <a:normAutofit/>
          </a:bodyPr>
          <a:lstStyle/>
          <a:p>
            <a:r>
              <a:rPr lang="en-US" dirty="0" smtClean="0"/>
              <a:t>Form I-9 ID Proofing Requirements</a:t>
            </a:r>
            <a:endParaRPr lang="en-US"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323216"/>
            <a:ext cx="7086600" cy="139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28601" y="1676399"/>
            <a:ext cx="457199" cy="4953001"/>
            <a:chOff x="106679" y="1353808"/>
            <a:chExt cx="457199" cy="5369584"/>
          </a:xfrm>
        </p:grpSpPr>
        <p:grpSp>
          <p:nvGrpSpPr>
            <p:cNvPr id="7" name="Group 6"/>
            <p:cNvGrpSpPr/>
            <p:nvPr/>
          </p:nvGrpSpPr>
          <p:grpSpPr>
            <a:xfrm>
              <a:off x="106679" y="1353808"/>
              <a:ext cx="457199" cy="1465592"/>
              <a:chOff x="124524" y="32435"/>
              <a:chExt cx="914401" cy="1872555"/>
            </a:xfrm>
            <a:solidFill>
              <a:schemeClr val="bg1">
                <a:lumMod val="85000"/>
              </a:schemeClr>
            </a:solidFill>
          </p:grpSpPr>
          <p:sp>
            <p:nvSpPr>
              <p:cNvPr id="17" name="Chevron 16"/>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8" name="Group 7"/>
            <p:cNvGrpSpPr/>
            <p:nvPr/>
          </p:nvGrpSpPr>
          <p:grpSpPr>
            <a:xfrm>
              <a:off x="106679" y="2649208"/>
              <a:ext cx="457199" cy="1465592"/>
              <a:chOff x="124524" y="1510676"/>
              <a:chExt cx="914401" cy="1872555"/>
            </a:xfrm>
            <a:solidFill>
              <a:schemeClr val="accent5"/>
            </a:solidFill>
          </p:grpSpPr>
          <p:sp>
            <p:nvSpPr>
              <p:cNvPr id="15" name="Chevron 14"/>
              <p:cNvSpPr/>
              <p:nvPr/>
            </p:nvSpPr>
            <p:spPr>
              <a:xfrm rot="5400000">
                <a:off x="-354553" y="1989754"/>
                <a:ext cx="1872555" cy="914400"/>
              </a:xfrm>
              <a:prstGeom prst="chevron">
                <a:avLst/>
              </a:prstGeom>
              <a:solidFill>
                <a:schemeClr val="bg2">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hevron 6"/>
              <p:cNvSpPr/>
              <p:nvPr/>
            </p:nvSpPr>
            <p:spPr>
              <a:xfrm>
                <a:off x="124524" y="1967877"/>
                <a:ext cx="914400" cy="958155"/>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t>Verify</a:t>
                </a:r>
                <a:endParaRPr lang="en-US" sz="1400" kern="1200" dirty="0"/>
              </a:p>
            </p:txBody>
          </p:sp>
        </p:grpSp>
        <p:grpSp>
          <p:nvGrpSpPr>
            <p:cNvPr id="9" name="Group 8"/>
            <p:cNvGrpSpPr/>
            <p:nvPr/>
          </p:nvGrpSpPr>
          <p:grpSpPr>
            <a:xfrm>
              <a:off x="106679" y="3944608"/>
              <a:ext cx="457199" cy="1465592"/>
              <a:chOff x="124524" y="3004234"/>
              <a:chExt cx="914401" cy="1872555"/>
            </a:xfrm>
            <a:solidFill>
              <a:schemeClr val="bg1">
                <a:lumMod val="85000"/>
              </a:schemeClr>
            </a:solidFill>
          </p:grpSpPr>
          <p:sp>
            <p:nvSpPr>
              <p:cNvPr id="13" name="Chevron 12"/>
              <p:cNvSpPr/>
              <p:nvPr/>
            </p:nvSpPr>
            <p:spPr>
              <a:xfrm rot="5400000">
                <a:off x="-354553" y="3483312"/>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Chevron 8"/>
              <p:cNvSpPr/>
              <p:nvPr/>
            </p:nvSpPr>
            <p:spPr>
              <a:xfrm>
                <a:off x="124524" y="3461435"/>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Report</a:t>
                </a:r>
                <a:endParaRPr lang="en-US" sz="1400" kern="1200" dirty="0">
                  <a:solidFill>
                    <a:schemeClr val="bg1">
                      <a:lumMod val="50000"/>
                    </a:schemeClr>
                  </a:solidFill>
                </a:endParaRPr>
              </a:p>
            </p:txBody>
          </p:sp>
        </p:grpSp>
        <p:grpSp>
          <p:nvGrpSpPr>
            <p:cNvPr id="10" name="Group 9"/>
            <p:cNvGrpSpPr/>
            <p:nvPr/>
          </p:nvGrpSpPr>
          <p:grpSpPr>
            <a:xfrm>
              <a:off x="106679" y="5257800"/>
              <a:ext cx="457199" cy="1465592"/>
              <a:chOff x="124524" y="4495808"/>
              <a:chExt cx="914401" cy="1872555"/>
            </a:xfrm>
            <a:solidFill>
              <a:schemeClr val="bg1">
                <a:lumMod val="85000"/>
              </a:schemeClr>
            </a:solidFill>
          </p:grpSpPr>
          <p:sp>
            <p:nvSpPr>
              <p:cNvPr id="11" name="Chevron 10"/>
              <p:cNvSpPr/>
              <p:nvPr/>
            </p:nvSpPr>
            <p:spPr>
              <a:xfrm rot="5400000">
                <a:off x="-354553" y="4974886"/>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10"/>
              <p:cNvSpPr/>
              <p:nvPr/>
            </p:nvSpPr>
            <p:spPr>
              <a:xfrm>
                <a:off x="124524" y="4953009"/>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200" dirty="0">
                    <a:solidFill>
                      <a:schemeClr val="bg1">
                        <a:lumMod val="50000"/>
                      </a:schemeClr>
                    </a:solidFill>
                  </a:rPr>
                  <a:t>Maintain</a:t>
                </a:r>
                <a:endParaRPr lang="en-US" sz="1400" dirty="0">
                  <a:solidFill>
                    <a:schemeClr val="bg1">
                      <a:lumMod val="50000"/>
                    </a:schemeClr>
                  </a:solidFill>
                </a:endParaRPr>
              </a:p>
            </p:txBody>
          </p:sp>
        </p:grpSp>
      </p:grpSp>
    </p:spTree>
    <p:extLst>
      <p:ext uri="{BB962C8B-B14F-4D97-AF65-F5344CB8AC3E}">
        <p14:creationId xmlns:p14="http://schemas.microsoft.com/office/powerpoint/2010/main" val="197549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610600" cy="4800600"/>
          </a:xfrm>
        </p:spPr>
        <p:txBody>
          <a:bodyPr>
            <a:normAutofit/>
          </a:bodyPr>
          <a:lstStyle/>
          <a:p>
            <a:pPr marL="834390" lvl="1" indent="-514350">
              <a:buFont typeface="+mj-lt"/>
              <a:buAutoNum type="romanUcPeriod"/>
            </a:pPr>
            <a:r>
              <a:rPr lang="en-US" sz="2000" b="1" dirty="0" smtClean="0">
                <a:solidFill>
                  <a:schemeClr val="tx2">
                    <a:lumMod val="90000"/>
                    <a:lumOff val="10000"/>
                  </a:schemeClr>
                </a:solidFill>
              </a:rPr>
              <a:t>Trusted Agent and Identity Proofing</a:t>
            </a:r>
          </a:p>
          <a:p>
            <a:pPr marL="1108710" lvl="2" indent="-514350">
              <a:buFont typeface="+mj-lt"/>
              <a:buAutoNum type="alphaLcPeriod"/>
            </a:pPr>
            <a:r>
              <a:rPr lang="en-US" sz="1800" dirty="0" smtClean="0">
                <a:solidFill>
                  <a:schemeClr val="tx2">
                    <a:lumMod val="90000"/>
                    <a:lumOff val="10000"/>
                  </a:schemeClr>
                </a:solidFill>
              </a:rPr>
              <a:t>What is a Trusted Agent?</a:t>
            </a:r>
          </a:p>
          <a:p>
            <a:pPr marL="1108710" lvl="2" indent="-514350">
              <a:buFont typeface="+mj-lt"/>
              <a:buAutoNum type="alphaLcPeriod"/>
            </a:pPr>
            <a:r>
              <a:rPr lang="en-US" sz="1800" dirty="0" smtClean="0">
                <a:solidFill>
                  <a:schemeClr val="tx2">
                    <a:lumMod val="90000"/>
                    <a:lumOff val="10000"/>
                  </a:schemeClr>
                </a:solidFill>
              </a:rPr>
              <a:t>Why do I Need a Trusted Agent?</a:t>
            </a:r>
          </a:p>
          <a:p>
            <a:pPr marL="1108710" lvl="2" indent="-514350">
              <a:buFont typeface="+mj-lt"/>
              <a:buAutoNum type="alphaLcPeriod"/>
            </a:pPr>
            <a:r>
              <a:rPr lang="en-US" sz="1800" dirty="0" smtClean="0">
                <a:solidFill>
                  <a:schemeClr val="tx2">
                    <a:lumMod val="90000"/>
                    <a:lumOff val="10000"/>
                  </a:schemeClr>
                </a:solidFill>
              </a:rPr>
              <a:t>Direct Network and HISPs</a:t>
            </a:r>
          </a:p>
          <a:p>
            <a:pPr marL="834390" lvl="1" indent="-514350">
              <a:buFont typeface="+mj-lt"/>
              <a:buAutoNum type="romanUcPeriod"/>
            </a:pPr>
            <a:r>
              <a:rPr lang="en-US" sz="2000" b="1" dirty="0" smtClean="0">
                <a:solidFill>
                  <a:schemeClr val="tx2">
                    <a:lumMod val="90000"/>
                    <a:lumOff val="10000"/>
                  </a:schemeClr>
                </a:solidFill>
              </a:rPr>
              <a:t>Direct Accreditation Bodies</a:t>
            </a:r>
          </a:p>
          <a:p>
            <a:pPr marL="1108710" lvl="2" indent="-514350">
              <a:buFont typeface="+mj-lt"/>
              <a:buAutoNum type="alphaLcPeriod"/>
            </a:pPr>
            <a:r>
              <a:rPr lang="en-US" sz="1800" dirty="0" smtClean="0">
                <a:solidFill>
                  <a:schemeClr val="tx2">
                    <a:lumMod val="90000"/>
                    <a:lumOff val="10000"/>
                  </a:schemeClr>
                </a:solidFill>
              </a:rPr>
              <a:t>EHNAC</a:t>
            </a:r>
          </a:p>
          <a:p>
            <a:pPr marL="1108710" lvl="2" indent="-514350">
              <a:buFont typeface="+mj-lt"/>
              <a:buAutoNum type="alphaLcPeriod"/>
            </a:pPr>
            <a:r>
              <a:rPr lang="en-US" sz="1800" dirty="0" smtClean="0">
                <a:solidFill>
                  <a:schemeClr val="tx2">
                    <a:lumMod val="90000"/>
                    <a:lumOff val="10000"/>
                  </a:schemeClr>
                </a:solidFill>
              </a:rPr>
              <a:t>DirectTrust</a:t>
            </a:r>
          </a:p>
          <a:p>
            <a:pPr marL="834390" lvl="1" indent="-514350">
              <a:buFont typeface="+mj-lt"/>
              <a:buAutoNum type="romanUcPeriod"/>
            </a:pPr>
            <a:r>
              <a:rPr lang="en-US" sz="2000" b="1" dirty="0" smtClean="0">
                <a:solidFill>
                  <a:schemeClr val="tx2">
                    <a:lumMod val="90000"/>
                    <a:lumOff val="10000"/>
                  </a:schemeClr>
                </a:solidFill>
              </a:rPr>
              <a:t>HISP Operations</a:t>
            </a:r>
          </a:p>
          <a:p>
            <a:pPr marL="1108710" lvl="2" indent="-514350">
              <a:buFont typeface="+mj-lt"/>
              <a:buAutoNum type="alphaLcPeriod"/>
            </a:pPr>
            <a:r>
              <a:rPr lang="en-US" sz="1800" dirty="0" smtClean="0">
                <a:solidFill>
                  <a:schemeClr val="tx2">
                    <a:lumMod val="90000"/>
                    <a:lumOff val="10000"/>
                  </a:schemeClr>
                </a:solidFill>
              </a:rPr>
              <a:t>Registration Authority</a:t>
            </a:r>
          </a:p>
          <a:p>
            <a:pPr marL="1108710" lvl="2" indent="-514350">
              <a:buFont typeface="+mj-lt"/>
              <a:buAutoNum type="alphaLcPeriod"/>
            </a:pPr>
            <a:r>
              <a:rPr lang="en-US" sz="1800" dirty="0" smtClean="0">
                <a:solidFill>
                  <a:schemeClr val="tx2">
                    <a:lumMod val="90000"/>
                    <a:lumOff val="10000"/>
                  </a:schemeClr>
                </a:solidFill>
              </a:rPr>
              <a:t>Certificate Authority</a:t>
            </a:r>
          </a:p>
          <a:p>
            <a:pPr marL="1108710" lvl="2" indent="-514350">
              <a:buFont typeface="+mj-lt"/>
              <a:buAutoNum type="alphaLcPeriod"/>
            </a:pPr>
            <a:r>
              <a:rPr lang="en-US" sz="1800" dirty="0" smtClean="0">
                <a:solidFill>
                  <a:schemeClr val="tx2">
                    <a:lumMod val="90000"/>
                    <a:lumOff val="10000"/>
                  </a:schemeClr>
                </a:solidFill>
              </a:rPr>
              <a:t>Message Delivery and Security</a:t>
            </a:r>
          </a:p>
          <a:p>
            <a:pPr marL="834390" lvl="1" indent="-514350">
              <a:buFont typeface="+mj-lt"/>
              <a:buAutoNum type="romanUcPeriod"/>
            </a:pPr>
            <a:r>
              <a:rPr lang="en-US" sz="2000" b="1" dirty="0" smtClean="0">
                <a:solidFill>
                  <a:schemeClr val="tx2">
                    <a:lumMod val="90000"/>
                    <a:lumOff val="10000"/>
                  </a:schemeClr>
                </a:solidFill>
              </a:rPr>
              <a:t>Trusted Agent Responsibilities</a:t>
            </a:r>
          </a:p>
          <a:p>
            <a:pPr marL="1108710" lvl="2" indent="-514350">
              <a:buFont typeface="+mj-lt"/>
              <a:buAutoNum type="alphaLcPeriod"/>
            </a:pPr>
            <a:r>
              <a:rPr lang="en-US" dirty="0" smtClean="0">
                <a:solidFill>
                  <a:schemeClr val="tx2">
                    <a:lumMod val="90000"/>
                    <a:lumOff val="10000"/>
                  </a:schemeClr>
                </a:solidFill>
              </a:rPr>
              <a:t>Oversee: Gather, Verify, Report, Maintain Documentation </a:t>
            </a:r>
          </a:p>
          <a:p>
            <a:pPr marL="1108710" lvl="2" indent="-514350">
              <a:buFont typeface="+mj-lt"/>
              <a:buAutoNum type="alphaLcPeriod"/>
            </a:pPr>
            <a:r>
              <a:rPr lang="en-US" dirty="0" smtClean="0">
                <a:solidFill>
                  <a:schemeClr val="tx2">
                    <a:lumMod val="90000"/>
                    <a:lumOff val="10000"/>
                  </a:schemeClr>
                </a:solidFill>
              </a:rPr>
              <a:t>Additional Information</a:t>
            </a:r>
            <a:endParaRPr lang="en-US" dirty="0" smtClean="0"/>
          </a:p>
        </p:txBody>
      </p:sp>
      <p:sp>
        <p:nvSpPr>
          <p:cNvPr id="4" name="Slide Number Placeholder 3"/>
          <p:cNvSpPr>
            <a:spLocks noGrp="1"/>
          </p:cNvSpPr>
          <p:nvPr>
            <p:ph type="sldNum" sz="quarter" idx="12"/>
          </p:nvPr>
        </p:nvSpPr>
        <p:spPr/>
        <p:txBody>
          <a:bodyPr/>
          <a:lstStyle/>
          <a:p>
            <a:fld id="{537EB20F-C876-40FD-8D36-89E562F4E684}" type="slidenum">
              <a:rPr lang="en-US" smtClean="0"/>
              <a:pPr/>
              <a:t>4</a:t>
            </a:fld>
            <a:endParaRPr lang="en-US"/>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825727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36190"/>
            <a:ext cx="7924800" cy="4389120"/>
          </a:xfrm>
        </p:spPr>
        <p:txBody>
          <a:bodyPr/>
          <a:lstStyle/>
          <a:p>
            <a:pPr lvl="1">
              <a:spcAft>
                <a:spcPts val="1200"/>
              </a:spcAft>
            </a:pPr>
            <a:r>
              <a:rPr lang="en-US" sz="2800" b="1" dirty="0" smtClean="0"/>
              <a:t>Trusted </a:t>
            </a:r>
            <a:r>
              <a:rPr lang="en-US" sz="2800" b="1" dirty="0"/>
              <a:t>Agent’s responsibility is to </a:t>
            </a:r>
            <a:r>
              <a:rPr lang="en-US" sz="2800" b="1" dirty="0" smtClean="0"/>
              <a:t>ensure:</a:t>
            </a:r>
          </a:p>
          <a:p>
            <a:pPr lvl="2">
              <a:spcAft>
                <a:spcPts val="1200"/>
              </a:spcAft>
            </a:pPr>
            <a:r>
              <a:rPr lang="en-US" sz="2200" dirty="0" smtClean="0"/>
              <a:t>Policies </a:t>
            </a:r>
            <a:r>
              <a:rPr lang="en-US" sz="2200" dirty="0"/>
              <a:t>and Procedures are in line with I-9 ID Proofing requirements</a:t>
            </a:r>
          </a:p>
          <a:p>
            <a:pPr lvl="2">
              <a:spcAft>
                <a:spcPts val="1200"/>
              </a:spcAft>
            </a:pPr>
            <a:r>
              <a:rPr lang="en-US" sz="2200" dirty="0" smtClean="0"/>
              <a:t>Proper </a:t>
            </a:r>
            <a:r>
              <a:rPr lang="en-US" sz="2200" dirty="0"/>
              <a:t>medical staff credentialing policies and procedures are in place (DOH, </a:t>
            </a:r>
            <a:r>
              <a:rPr lang="en-US" sz="2200" dirty="0" smtClean="0"/>
              <a:t>JCAHO)</a:t>
            </a:r>
          </a:p>
          <a:p>
            <a:pPr marL="393192" lvl="1" indent="0">
              <a:buNone/>
            </a:pPr>
            <a:endParaRPr lang="en-US" sz="2200" dirty="0"/>
          </a:p>
        </p:txBody>
      </p:sp>
      <p:sp>
        <p:nvSpPr>
          <p:cNvPr id="4" name="Slide Number Placeholder 3"/>
          <p:cNvSpPr>
            <a:spLocks noGrp="1"/>
          </p:cNvSpPr>
          <p:nvPr>
            <p:ph type="sldNum" sz="quarter" idx="12"/>
          </p:nvPr>
        </p:nvSpPr>
        <p:spPr/>
        <p:txBody>
          <a:bodyPr/>
          <a:lstStyle/>
          <a:p>
            <a:fld id="{537EB20F-C876-40FD-8D36-89E562F4E684}" type="slidenum">
              <a:rPr lang="en-US" smtClean="0"/>
              <a:pPr/>
              <a:t>40</a:t>
            </a:fld>
            <a:endParaRPr lang="en-US"/>
          </a:p>
        </p:txBody>
      </p:sp>
      <p:grpSp>
        <p:nvGrpSpPr>
          <p:cNvPr id="5" name="Group 4"/>
          <p:cNvGrpSpPr/>
          <p:nvPr/>
        </p:nvGrpSpPr>
        <p:grpSpPr>
          <a:xfrm>
            <a:off x="228600" y="1676400"/>
            <a:ext cx="457199" cy="4970792"/>
            <a:chOff x="106679" y="1353808"/>
            <a:chExt cx="457199" cy="5369584"/>
          </a:xfrm>
        </p:grpSpPr>
        <p:grpSp>
          <p:nvGrpSpPr>
            <p:cNvPr id="6" name="Group 5"/>
            <p:cNvGrpSpPr/>
            <p:nvPr/>
          </p:nvGrpSpPr>
          <p:grpSpPr>
            <a:xfrm>
              <a:off x="106679" y="1353808"/>
              <a:ext cx="457199" cy="1465592"/>
              <a:chOff x="124524" y="32435"/>
              <a:chExt cx="914401" cy="1872555"/>
            </a:xfrm>
            <a:solidFill>
              <a:schemeClr val="bg1">
                <a:lumMod val="85000"/>
              </a:schemeClr>
            </a:solidFill>
          </p:grpSpPr>
          <p:sp>
            <p:nvSpPr>
              <p:cNvPr id="16" name="Chevron 15"/>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7" name="Group 6"/>
            <p:cNvGrpSpPr/>
            <p:nvPr/>
          </p:nvGrpSpPr>
          <p:grpSpPr>
            <a:xfrm>
              <a:off x="106679" y="2649208"/>
              <a:ext cx="457199" cy="1465592"/>
              <a:chOff x="124524" y="1510676"/>
              <a:chExt cx="914401" cy="1872555"/>
            </a:xfrm>
            <a:solidFill>
              <a:schemeClr val="accent5"/>
            </a:solidFill>
          </p:grpSpPr>
          <p:sp>
            <p:nvSpPr>
              <p:cNvPr id="14" name="Chevron 13"/>
              <p:cNvSpPr/>
              <p:nvPr/>
            </p:nvSpPr>
            <p:spPr>
              <a:xfrm rot="5400000">
                <a:off x="-354553" y="1989754"/>
                <a:ext cx="1872555" cy="914400"/>
              </a:xfrm>
              <a:prstGeom prst="chevron">
                <a:avLst/>
              </a:prstGeom>
              <a:solidFill>
                <a:schemeClr val="bg2">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hevron 6"/>
              <p:cNvSpPr/>
              <p:nvPr/>
            </p:nvSpPr>
            <p:spPr>
              <a:xfrm>
                <a:off x="124524" y="1967877"/>
                <a:ext cx="914400" cy="958155"/>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t>Verify</a:t>
                </a:r>
                <a:endParaRPr lang="en-US" sz="1400" kern="1200" dirty="0"/>
              </a:p>
            </p:txBody>
          </p:sp>
        </p:grpSp>
        <p:grpSp>
          <p:nvGrpSpPr>
            <p:cNvPr id="8" name="Group 7"/>
            <p:cNvGrpSpPr/>
            <p:nvPr/>
          </p:nvGrpSpPr>
          <p:grpSpPr>
            <a:xfrm>
              <a:off x="106679" y="3944608"/>
              <a:ext cx="457199" cy="1465592"/>
              <a:chOff x="124524" y="3004234"/>
              <a:chExt cx="914401" cy="1872555"/>
            </a:xfrm>
            <a:solidFill>
              <a:schemeClr val="bg1">
                <a:lumMod val="85000"/>
              </a:schemeClr>
            </a:solidFill>
          </p:grpSpPr>
          <p:sp>
            <p:nvSpPr>
              <p:cNvPr id="12" name="Chevron 11"/>
              <p:cNvSpPr/>
              <p:nvPr/>
            </p:nvSpPr>
            <p:spPr>
              <a:xfrm rot="5400000">
                <a:off x="-354553" y="3483312"/>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8"/>
              <p:cNvSpPr/>
              <p:nvPr/>
            </p:nvSpPr>
            <p:spPr>
              <a:xfrm>
                <a:off x="124524" y="3461435"/>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Report</a:t>
                </a:r>
                <a:endParaRPr lang="en-US" sz="1400" kern="1200" dirty="0">
                  <a:solidFill>
                    <a:schemeClr val="bg1">
                      <a:lumMod val="50000"/>
                    </a:schemeClr>
                  </a:solidFill>
                </a:endParaRPr>
              </a:p>
            </p:txBody>
          </p:sp>
        </p:grpSp>
        <p:grpSp>
          <p:nvGrpSpPr>
            <p:cNvPr id="9" name="Group 8"/>
            <p:cNvGrpSpPr/>
            <p:nvPr/>
          </p:nvGrpSpPr>
          <p:grpSpPr>
            <a:xfrm>
              <a:off x="106679" y="5257800"/>
              <a:ext cx="457199" cy="1465592"/>
              <a:chOff x="124524" y="4495808"/>
              <a:chExt cx="914401" cy="1872555"/>
            </a:xfrm>
            <a:solidFill>
              <a:schemeClr val="bg1">
                <a:lumMod val="85000"/>
              </a:schemeClr>
            </a:solidFill>
          </p:grpSpPr>
          <p:sp>
            <p:nvSpPr>
              <p:cNvPr id="10" name="Chevron 9"/>
              <p:cNvSpPr/>
              <p:nvPr/>
            </p:nvSpPr>
            <p:spPr>
              <a:xfrm rot="5400000">
                <a:off x="-354553" y="4974886"/>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10"/>
              <p:cNvSpPr/>
              <p:nvPr/>
            </p:nvSpPr>
            <p:spPr>
              <a:xfrm>
                <a:off x="124524" y="4953009"/>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200" dirty="0">
                    <a:solidFill>
                      <a:schemeClr val="bg1">
                        <a:lumMod val="50000"/>
                      </a:schemeClr>
                    </a:solidFill>
                  </a:rPr>
                  <a:t>Maintain</a:t>
                </a:r>
                <a:endParaRPr lang="en-US" sz="1400" dirty="0">
                  <a:solidFill>
                    <a:schemeClr val="bg1">
                      <a:lumMod val="50000"/>
                    </a:schemeClr>
                  </a:solidFill>
                </a:endParaRPr>
              </a:p>
            </p:txBody>
          </p:sp>
        </p:grpSp>
      </p:grpSp>
      <p:sp>
        <p:nvSpPr>
          <p:cNvPr id="19" name="Title 1"/>
          <p:cNvSpPr>
            <a:spLocks noGrp="1"/>
          </p:cNvSpPr>
          <p:nvPr>
            <p:ph type="title"/>
          </p:nvPr>
        </p:nvSpPr>
        <p:spPr>
          <a:xfrm>
            <a:off x="182878" y="76199"/>
            <a:ext cx="8732521" cy="1447801"/>
          </a:xfrm>
        </p:spPr>
        <p:txBody>
          <a:bodyPr>
            <a:noAutofit/>
          </a:bodyPr>
          <a:lstStyle/>
          <a:p>
            <a:r>
              <a:rPr lang="en-US" sz="4800" dirty="0" smtClean="0"/>
              <a:t>Verifying Documentation</a:t>
            </a:r>
            <a:endParaRPr lang="en-US" sz="4800" dirty="0"/>
          </a:p>
        </p:txBody>
      </p:sp>
    </p:spTree>
    <p:extLst>
      <p:ext uri="{BB962C8B-B14F-4D97-AF65-F5344CB8AC3E}">
        <p14:creationId xmlns:p14="http://schemas.microsoft.com/office/powerpoint/2010/main" val="151654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7EB20F-C876-40FD-8D36-89E562F4E684}" type="slidenum">
              <a:rPr lang="en-US" smtClean="0"/>
              <a:pPr/>
              <a:t>41</a:t>
            </a:fld>
            <a:endParaRPr lang="en-US"/>
          </a:p>
        </p:txBody>
      </p:sp>
      <p:sp>
        <p:nvSpPr>
          <p:cNvPr id="4" name="Title 3"/>
          <p:cNvSpPr>
            <a:spLocks noGrp="1"/>
          </p:cNvSpPr>
          <p:nvPr>
            <p:ph type="title"/>
          </p:nvPr>
        </p:nvSpPr>
        <p:spPr>
          <a:xfrm>
            <a:off x="381000" y="152400"/>
            <a:ext cx="8610600" cy="1295400"/>
          </a:xfrm>
        </p:spPr>
        <p:txBody>
          <a:bodyPr>
            <a:noAutofit/>
          </a:bodyPr>
          <a:lstStyle/>
          <a:p>
            <a:r>
              <a:rPr lang="en-US" sz="4000" dirty="0" smtClean="0"/>
              <a:t>Suggested Workflows for ID Proofing:</a:t>
            </a:r>
            <a:endParaRPr lang="en-US" sz="4000" dirty="0"/>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51" y="1828800"/>
            <a:ext cx="7329049"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228600" y="1676400"/>
            <a:ext cx="457199" cy="4970792"/>
            <a:chOff x="106679" y="1353808"/>
            <a:chExt cx="457199" cy="5369584"/>
          </a:xfrm>
        </p:grpSpPr>
        <p:grpSp>
          <p:nvGrpSpPr>
            <p:cNvPr id="11" name="Group 10"/>
            <p:cNvGrpSpPr/>
            <p:nvPr/>
          </p:nvGrpSpPr>
          <p:grpSpPr>
            <a:xfrm>
              <a:off x="106679" y="1353808"/>
              <a:ext cx="457199" cy="1465592"/>
              <a:chOff x="124524" y="32435"/>
              <a:chExt cx="914401" cy="1872555"/>
            </a:xfrm>
            <a:solidFill>
              <a:schemeClr val="bg1">
                <a:lumMod val="85000"/>
              </a:schemeClr>
            </a:solidFill>
          </p:grpSpPr>
          <p:sp>
            <p:nvSpPr>
              <p:cNvPr id="21" name="Chevron 20"/>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12" name="Group 11"/>
            <p:cNvGrpSpPr/>
            <p:nvPr/>
          </p:nvGrpSpPr>
          <p:grpSpPr>
            <a:xfrm>
              <a:off x="106679" y="2649208"/>
              <a:ext cx="457199" cy="1465592"/>
              <a:chOff x="124524" y="1510676"/>
              <a:chExt cx="914401" cy="1872555"/>
            </a:xfrm>
            <a:solidFill>
              <a:schemeClr val="accent5"/>
            </a:solidFill>
          </p:grpSpPr>
          <p:sp>
            <p:nvSpPr>
              <p:cNvPr id="19" name="Chevron 18"/>
              <p:cNvSpPr/>
              <p:nvPr/>
            </p:nvSpPr>
            <p:spPr>
              <a:xfrm rot="5400000">
                <a:off x="-354553" y="1989754"/>
                <a:ext cx="1872555" cy="914400"/>
              </a:xfrm>
              <a:prstGeom prst="chevron">
                <a:avLst/>
              </a:prstGeom>
              <a:solidFill>
                <a:schemeClr val="bg2">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6"/>
              <p:cNvSpPr/>
              <p:nvPr/>
            </p:nvSpPr>
            <p:spPr>
              <a:xfrm>
                <a:off x="124524" y="1967877"/>
                <a:ext cx="914400" cy="958155"/>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t>Verify</a:t>
                </a:r>
                <a:endParaRPr lang="en-US" sz="1400" kern="1200" dirty="0"/>
              </a:p>
            </p:txBody>
          </p:sp>
        </p:grpSp>
        <p:grpSp>
          <p:nvGrpSpPr>
            <p:cNvPr id="13" name="Group 12"/>
            <p:cNvGrpSpPr/>
            <p:nvPr/>
          </p:nvGrpSpPr>
          <p:grpSpPr>
            <a:xfrm>
              <a:off x="106679" y="3944608"/>
              <a:ext cx="457199" cy="1465592"/>
              <a:chOff x="124524" y="3004234"/>
              <a:chExt cx="914401" cy="1872555"/>
            </a:xfrm>
            <a:solidFill>
              <a:schemeClr val="bg1">
                <a:lumMod val="85000"/>
              </a:schemeClr>
            </a:solidFill>
          </p:grpSpPr>
          <p:sp>
            <p:nvSpPr>
              <p:cNvPr id="17" name="Chevron 16"/>
              <p:cNvSpPr/>
              <p:nvPr/>
            </p:nvSpPr>
            <p:spPr>
              <a:xfrm rot="5400000">
                <a:off x="-354553" y="3483312"/>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hevron 8"/>
              <p:cNvSpPr/>
              <p:nvPr/>
            </p:nvSpPr>
            <p:spPr>
              <a:xfrm>
                <a:off x="124524" y="3461435"/>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Report</a:t>
                </a:r>
                <a:endParaRPr lang="en-US" sz="1400" kern="1200" dirty="0">
                  <a:solidFill>
                    <a:schemeClr val="bg1">
                      <a:lumMod val="50000"/>
                    </a:schemeClr>
                  </a:solidFill>
                </a:endParaRPr>
              </a:p>
            </p:txBody>
          </p:sp>
        </p:grpSp>
        <p:grpSp>
          <p:nvGrpSpPr>
            <p:cNvPr id="14" name="Group 13"/>
            <p:cNvGrpSpPr/>
            <p:nvPr/>
          </p:nvGrpSpPr>
          <p:grpSpPr>
            <a:xfrm>
              <a:off x="106679" y="5257800"/>
              <a:ext cx="457199" cy="1465592"/>
              <a:chOff x="124524" y="4495808"/>
              <a:chExt cx="914401" cy="1872555"/>
            </a:xfrm>
            <a:solidFill>
              <a:schemeClr val="bg1">
                <a:lumMod val="85000"/>
              </a:schemeClr>
            </a:solidFill>
          </p:grpSpPr>
          <p:sp>
            <p:nvSpPr>
              <p:cNvPr id="15" name="Chevron 14"/>
              <p:cNvSpPr/>
              <p:nvPr/>
            </p:nvSpPr>
            <p:spPr>
              <a:xfrm rot="5400000">
                <a:off x="-354553" y="4974886"/>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hevron 10"/>
              <p:cNvSpPr/>
              <p:nvPr/>
            </p:nvSpPr>
            <p:spPr>
              <a:xfrm>
                <a:off x="124524" y="4953009"/>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200" dirty="0">
                    <a:solidFill>
                      <a:schemeClr val="bg1">
                        <a:lumMod val="50000"/>
                      </a:schemeClr>
                    </a:solidFill>
                  </a:rPr>
                  <a:t>Maintain</a:t>
                </a:r>
                <a:endParaRPr lang="en-US" sz="1400" dirty="0">
                  <a:solidFill>
                    <a:schemeClr val="bg1">
                      <a:lumMod val="50000"/>
                    </a:schemeClr>
                  </a:solidFill>
                </a:endParaRPr>
              </a:p>
            </p:txBody>
          </p:sp>
        </p:grpSp>
      </p:grpSp>
    </p:spTree>
    <p:extLst>
      <p:ext uri="{BB962C8B-B14F-4D97-AF65-F5344CB8AC3E}">
        <p14:creationId xmlns:p14="http://schemas.microsoft.com/office/powerpoint/2010/main" val="4281897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009282"/>
            <a:ext cx="7772400" cy="4467718"/>
          </a:xfrm>
        </p:spPr>
        <p:txBody>
          <a:bodyPr>
            <a:normAutofit/>
          </a:bodyPr>
          <a:lstStyle/>
          <a:p>
            <a:pPr marL="182563" lvl="1" indent="-182563">
              <a:spcAft>
                <a:spcPts val="600"/>
              </a:spcAft>
            </a:pPr>
            <a:r>
              <a:rPr lang="en-US" sz="2200" dirty="0" smtClean="0"/>
              <a:t>Name of verified End User sent to MedAllies before  access to HISP services is provided</a:t>
            </a:r>
          </a:p>
          <a:p>
            <a:pPr marL="456883" lvl="2" indent="-182563">
              <a:spcAft>
                <a:spcPts val="600"/>
              </a:spcAft>
            </a:pPr>
            <a:r>
              <a:rPr lang="en-US" sz="2000" dirty="0" smtClean="0"/>
              <a:t>Must </a:t>
            </a:r>
            <a:r>
              <a:rPr lang="en-US" sz="2000" dirty="0"/>
              <a:t>be promptly and securely sent</a:t>
            </a:r>
            <a:endParaRPr lang="en-US" sz="2000" dirty="0" smtClean="0"/>
          </a:p>
          <a:p>
            <a:pPr marL="456883" lvl="3" indent="-182563">
              <a:lnSpc>
                <a:spcPct val="110000"/>
              </a:lnSpc>
              <a:spcAft>
                <a:spcPts val="600"/>
              </a:spcAft>
            </a:pPr>
            <a:r>
              <a:rPr lang="en-US" sz="2000" dirty="0" smtClean="0"/>
              <a:t>All </a:t>
            </a:r>
            <a:r>
              <a:rPr lang="en-US" sz="2000" dirty="0"/>
              <a:t>information </a:t>
            </a:r>
            <a:r>
              <a:rPr lang="en-US" sz="2000" dirty="0" smtClean="0"/>
              <a:t>shall </a:t>
            </a:r>
            <a:r>
              <a:rPr lang="en-US" sz="2000" dirty="0"/>
              <a:t>be accurate, current, and complete</a:t>
            </a:r>
          </a:p>
          <a:p>
            <a:pPr marL="456883" lvl="3" indent="-182563">
              <a:lnSpc>
                <a:spcPct val="110000"/>
              </a:lnSpc>
              <a:spcAft>
                <a:spcPts val="600"/>
              </a:spcAft>
            </a:pPr>
            <a:r>
              <a:rPr lang="en-US" sz="2000" dirty="0" smtClean="0"/>
              <a:t>Any </a:t>
            </a:r>
            <a:r>
              <a:rPr lang="en-US" sz="2000" dirty="0"/>
              <a:t>changes to End User information must be promptly reported to </a:t>
            </a:r>
            <a:r>
              <a:rPr lang="en-US" sz="2000" dirty="0" smtClean="0"/>
              <a:t>MedAllies</a:t>
            </a:r>
          </a:p>
          <a:p>
            <a:pPr marL="182563" lvl="2" indent="-182563">
              <a:lnSpc>
                <a:spcPct val="110000"/>
              </a:lnSpc>
              <a:spcAft>
                <a:spcPts val="600"/>
              </a:spcAft>
              <a:buNone/>
            </a:pPr>
            <a:endParaRPr lang="en-US" sz="2200" dirty="0" smtClean="0"/>
          </a:p>
          <a:p>
            <a:pPr marL="182563" lvl="1" indent="-182563">
              <a:lnSpc>
                <a:spcPct val="110000"/>
              </a:lnSpc>
              <a:spcAft>
                <a:spcPts val="600"/>
              </a:spcAft>
            </a:pPr>
            <a:r>
              <a:rPr lang="en-US" sz="2200" dirty="0" smtClean="0"/>
              <a:t>This information may be extracted from your organization’s EHR or other application, if available</a:t>
            </a:r>
            <a:endParaRPr lang="en-US" dirty="0"/>
          </a:p>
          <a:p>
            <a:pPr lvl="1"/>
            <a:endParaRPr lang="en-US" dirty="0" smtClean="0"/>
          </a:p>
        </p:txBody>
      </p:sp>
      <p:sp>
        <p:nvSpPr>
          <p:cNvPr id="5" name="Slide Number Placeholder 4"/>
          <p:cNvSpPr>
            <a:spLocks noGrp="1"/>
          </p:cNvSpPr>
          <p:nvPr>
            <p:ph type="sldNum" sz="quarter" idx="12"/>
          </p:nvPr>
        </p:nvSpPr>
        <p:spPr/>
        <p:txBody>
          <a:bodyPr/>
          <a:lstStyle/>
          <a:p>
            <a:fld id="{537EB20F-C876-40FD-8D36-89E562F4E684}" type="slidenum">
              <a:rPr lang="en-US" smtClean="0"/>
              <a:pPr/>
              <a:t>42</a:t>
            </a:fld>
            <a:endParaRPr lang="en-US" dirty="0"/>
          </a:p>
        </p:txBody>
      </p:sp>
      <p:grpSp>
        <p:nvGrpSpPr>
          <p:cNvPr id="2" name="Group 1"/>
          <p:cNvGrpSpPr/>
          <p:nvPr/>
        </p:nvGrpSpPr>
        <p:grpSpPr>
          <a:xfrm>
            <a:off x="228601" y="1676400"/>
            <a:ext cx="457199" cy="4978567"/>
            <a:chOff x="50409" y="1498433"/>
            <a:chExt cx="457199" cy="5351792"/>
          </a:xfrm>
        </p:grpSpPr>
        <p:grpSp>
          <p:nvGrpSpPr>
            <p:cNvPr id="7" name="Group 6"/>
            <p:cNvGrpSpPr/>
            <p:nvPr/>
          </p:nvGrpSpPr>
          <p:grpSpPr>
            <a:xfrm>
              <a:off x="50409" y="1498433"/>
              <a:ext cx="457199" cy="1465592"/>
              <a:chOff x="124524" y="32435"/>
              <a:chExt cx="914401" cy="1872555"/>
            </a:xfrm>
            <a:solidFill>
              <a:schemeClr val="bg1">
                <a:lumMod val="85000"/>
              </a:schemeClr>
            </a:solidFill>
          </p:grpSpPr>
          <p:sp>
            <p:nvSpPr>
              <p:cNvPr id="8" name="Chevron 7"/>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10" name="Group 9"/>
            <p:cNvGrpSpPr/>
            <p:nvPr/>
          </p:nvGrpSpPr>
          <p:grpSpPr>
            <a:xfrm>
              <a:off x="50409" y="2793833"/>
              <a:ext cx="457199" cy="1465592"/>
              <a:chOff x="124524" y="1510676"/>
              <a:chExt cx="914401" cy="1872555"/>
            </a:xfrm>
            <a:solidFill>
              <a:schemeClr val="bg1">
                <a:lumMod val="85000"/>
              </a:schemeClr>
            </a:solidFill>
          </p:grpSpPr>
          <p:sp>
            <p:nvSpPr>
              <p:cNvPr id="11" name="Chevron 10"/>
              <p:cNvSpPr/>
              <p:nvPr/>
            </p:nvSpPr>
            <p:spPr>
              <a:xfrm rot="5400000">
                <a:off x="-354553" y="1989754"/>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6"/>
              <p:cNvSpPr/>
              <p:nvPr/>
            </p:nvSpPr>
            <p:spPr>
              <a:xfrm>
                <a:off x="124524" y="1967877"/>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Validate</a:t>
                </a:r>
                <a:endParaRPr lang="en-US" sz="1400" kern="1200" dirty="0">
                  <a:solidFill>
                    <a:schemeClr val="bg1">
                      <a:lumMod val="50000"/>
                    </a:schemeClr>
                  </a:solidFill>
                </a:endParaRPr>
              </a:p>
            </p:txBody>
          </p:sp>
        </p:grpSp>
        <p:grpSp>
          <p:nvGrpSpPr>
            <p:cNvPr id="13" name="Group 12"/>
            <p:cNvGrpSpPr/>
            <p:nvPr/>
          </p:nvGrpSpPr>
          <p:grpSpPr>
            <a:xfrm>
              <a:off x="50409" y="4080399"/>
              <a:ext cx="457199" cy="1465592"/>
              <a:chOff x="124524" y="3004234"/>
              <a:chExt cx="914401" cy="1872555"/>
            </a:xfrm>
            <a:solidFill>
              <a:schemeClr val="accent5"/>
            </a:solidFill>
          </p:grpSpPr>
          <p:sp>
            <p:nvSpPr>
              <p:cNvPr id="14" name="Chevron 13"/>
              <p:cNvSpPr/>
              <p:nvPr/>
            </p:nvSpPr>
            <p:spPr>
              <a:xfrm rot="5400000">
                <a:off x="-354553" y="3483312"/>
                <a:ext cx="1872555" cy="914400"/>
              </a:xfrm>
              <a:prstGeom prst="chevron">
                <a:avLst/>
              </a:prstGeom>
              <a:solidFill>
                <a:schemeClr val="bg2">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hevron 8"/>
              <p:cNvSpPr/>
              <p:nvPr/>
            </p:nvSpPr>
            <p:spPr>
              <a:xfrm>
                <a:off x="124524" y="3461435"/>
                <a:ext cx="914400" cy="958155"/>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t>Report</a:t>
                </a:r>
                <a:endParaRPr lang="en-US" sz="1400" kern="1200" dirty="0"/>
              </a:p>
            </p:txBody>
          </p:sp>
        </p:grpSp>
        <p:grpSp>
          <p:nvGrpSpPr>
            <p:cNvPr id="16" name="Group 15"/>
            <p:cNvGrpSpPr/>
            <p:nvPr/>
          </p:nvGrpSpPr>
          <p:grpSpPr>
            <a:xfrm>
              <a:off x="50409" y="5384633"/>
              <a:ext cx="457199" cy="1465592"/>
              <a:chOff x="124524" y="4495808"/>
              <a:chExt cx="914401" cy="1872555"/>
            </a:xfrm>
            <a:solidFill>
              <a:schemeClr val="bg1">
                <a:lumMod val="85000"/>
              </a:schemeClr>
            </a:solidFill>
          </p:grpSpPr>
          <p:sp>
            <p:nvSpPr>
              <p:cNvPr id="17" name="Chevron 16"/>
              <p:cNvSpPr/>
              <p:nvPr/>
            </p:nvSpPr>
            <p:spPr>
              <a:xfrm rot="5400000">
                <a:off x="-354553" y="4974886"/>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hevron 10"/>
              <p:cNvSpPr/>
              <p:nvPr/>
            </p:nvSpPr>
            <p:spPr>
              <a:xfrm>
                <a:off x="124524" y="4953009"/>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solidFill>
                      <a:schemeClr val="bg1">
                        <a:lumMod val="50000"/>
                      </a:schemeClr>
                    </a:solidFill>
                  </a:rPr>
                  <a:t>Maintain</a:t>
                </a:r>
              </a:p>
            </p:txBody>
          </p:sp>
        </p:grpSp>
      </p:grpSp>
      <p:sp>
        <p:nvSpPr>
          <p:cNvPr id="20" name="Title 1"/>
          <p:cNvSpPr>
            <a:spLocks noGrp="1"/>
          </p:cNvSpPr>
          <p:nvPr>
            <p:ph type="title"/>
          </p:nvPr>
        </p:nvSpPr>
        <p:spPr>
          <a:xfrm>
            <a:off x="182879" y="152400"/>
            <a:ext cx="8808721" cy="1257299"/>
          </a:xfrm>
        </p:spPr>
        <p:txBody>
          <a:bodyPr>
            <a:noAutofit/>
          </a:bodyPr>
          <a:lstStyle/>
          <a:p>
            <a:r>
              <a:rPr lang="en-US" sz="4800" dirty="0" smtClean="0"/>
              <a:t>Reporting Documentation </a:t>
            </a:r>
            <a:endParaRPr lang="en-US" sz="4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76400"/>
            <a:ext cx="8153400" cy="4978568"/>
          </a:xfrm>
        </p:spPr>
        <p:txBody>
          <a:bodyPr>
            <a:normAutofit/>
          </a:bodyPr>
          <a:lstStyle/>
          <a:p>
            <a:pPr lvl="1"/>
            <a:r>
              <a:rPr lang="en-US" sz="2400" dirty="0" smtClean="0"/>
              <a:t>MedAllies </a:t>
            </a:r>
            <a:r>
              <a:rPr lang="en-US" sz="2400" dirty="0"/>
              <a:t>must be promptly notified if at any </a:t>
            </a:r>
            <a:r>
              <a:rPr lang="en-US" sz="2400" dirty="0" smtClean="0"/>
              <a:t>point </a:t>
            </a:r>
            <a:r>
              <a:rPr lang="en-US" sz="2400" dirty="0"/>
              <a:t>information is not accurate or </a:t>
            </a:r>
            <a:r>
              <a:rPr lang="en-US" sz="2400" dirty="0" smtClean="0"/>
              <a:t>current </a:t>
            </a:r>
            <a:r>
              <a:rPr lang="en-US" sz="2400" dirty="0"/>
              <a:t>due </a:t>
            </a:r>
            <a:r>
              <a:rPr lang="en-US" sz="2400" dirty="0" smtClean="0"/>
              <a:t>to:</a:t>
            </a:r>
          </a:p>
          <a:p>
            <a:pPr lvl="2"/>
            <a:r>
              <a:rPr lang="en-US" sz="2000" dirty="0" smtClean="0"/>
              <a:t>Name change</a:t>
            </a:r>
          </a:p>
          <a:p>
            <a:pPr lvl="2"/>
            <a:r>
              <a:rPr lang="en-US" sz="2000" dirty="0" smtClean="0"/>
              <a:t>Expired visa</a:t>
            </a:r>
          </a:p>
          <a:p>
            <a:pPr lvl="2"/>
            <a:r>
              <a:rPr lang="en-US" sz="2000" dirty="0" smtClean="0"/>
              <a:t>End </a:t>
            </a:r>
            <a:r>
              <a:rPr lang="en-US" sz="2000" dirty="0"/>
              <a:t>User or Trusted Agent ceases to be employed </a:t>
            </a:r>
            <a:r>
              <a:rPr lang="en-US" sz="2000" dirty="0" smtClean="0"/>
              <a:t>by Provider Organization</a:t>
            </a:r>
          </a:p>
          <a:p>
            <a:pPr lvl="2"/>
            <a:r>
              <a:rPr lang="en-US" sz="2000" dirty="0" smtClean="0"/>
              <a:t>Trusted Agent changes</a:t>
            </a:r>
          </a:p>
          <a:p>
            <a:pPr lvl="1"/>
            <a:endParaRPr lang="en-US" sz="700" dirty="0" smtClean="0"/>
          </a:p>
          <a:p>
            <a:pPr lvl="1"/>
            <a:endParaRPr lang="en-US" sz="700" dirty="0"/>
          </a:p>
          <a:p>
            <a:pPr lvl="1"/>
            <a:endParaRPr lang="en-US" sz="700" dirty="0" smtClean="0"/>
          </a:p>
          <a:p>
            <a:pPr lvl="1"/>
            <a:endParaRPr lang="en-US" sz="700" dirty="0"/>
          </a:p>
          <a:p>
            <a:pPr lvl="1"/>
            <a:endParaRPr lang="en-US" sz="700" dirty="0"/>
          </a:p>
          <a:p>
            <a:pPr lvl="1"/>
            <a:r>
              <a:rPr lang="en-US" sz="2400" dirty="0" smtClean="0"/>
              <a:t>If Trusted Agent changes:</a:t>
            </a:r>
          </a:p>
          <a:p>
            <a:pPr lvl="2"/>
            <a:r>
              <a:rPr lang="en-US" sz="2000" dirty="0" smtClean="0"/>
              <a:t>Trusted </a:t>
            </a:r>
            <a:r>
              <a:rPr lang="en-US" sz="2000" dirty="0"/>
              <a:t>Agent </a:t>
            </a:r>
            <a:r>
              <a:rPr lang="en-US" sz="2000" dirty="0" smtClean="0"/>
              <a:t>Replacement must be assigned</a:t>
            </a:r>
          </a:p>
          <a:p>
            <a:pPr lvl="2"/>
            <a:r>
              <a:rPr lang="en-US" sz="2000" dirty="0" smtClean="0"/>
              <a:t>New Trusted Agent Addendum must be executed</a:t>
            </a:r>
          </a:p>
          <a:p>
            <a:pPr lvl="2"/>
            <a:endParaRPr lang="en-US" sz="2200" dirty="0"/>
          </a:p>
          <a:p>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43</a:t>
            </a:fld>
            <a:endParaRPr lang="en-US"/>
          </a:p>
        </p:txBody>
      </p:sp>
      <p:sp>
        <p:nvSpPr>
          <p:cNvPr id="2" name="Title 1"/>
          <p:cNvSpPr>
            <a:spLocks noGrp="1"/>
          </p:cNvSpPr>
          <p:nvPr>
            <p:ph type="title"/>
          </p:nvPr>
        </p:nvSpPr>
        <p:spPr>
          <a:xfrm>
            <a:off x="152400" y="152400"/>
            <a:ext cx="8763000" cy="1346033"/>
          </a:xfrm>
        </p:spPr>
        <p:txBody>
          <a:bodyPr>
            <a:noAutofit/>
          </a:bodyPr>
          <a:lstStyle/>
          <a:p>
            <a:pPr lvl="0"/>
            <a:r>
              <a:rPr lang="en-US" sz="4000" dirty="0"/>
              <a:t>Updating End User and Trusted Agent Information </a:t>
            </a:r>
          </a:p>
        </p:txBody>
      </p:sp>
      <p:grpSp>
        <p:nvGrpSpPr>
          <p:cNvPr id="19" name="Group 18"/>
          <p:cNvGrpSpPr/>
          <p:nvPr/>
        </p:nvGrpSpPr>
        <p:grpSpPr>
          <a:xfrm>
            <a:off x="228601" y="1676400"/>
            <a:ext cx="457199" cy="4978567"/>
            <a:chOff x="50409" y="1498433"/>
            <a:chExt cx="457199" cy="5351792"/>
          </a:xfrm>
        </p:grpSpPr>
        <p:grpSp>
          <p:nvGrpSpPr>
            <p:cNvPr id="20" name="Group 19"/>
            <p:cNvGrpSpPr/>
            <p:nvPr/>
          </p:nvGrpSpPr>
          <p:grpSpPr>
            <a:xfrm>
              <a:off x="50409" y="1498433"/>
              <a:ext cx="457199" cy="1465592"/>
              <a:chOff x="124524" y="32435"/>
              <a:chExt cx="914401" cy="1872555"/>
            </a:xfrm>
            <a:solidFill>
              <a:schemeClr val="bg1">
                <a:lumMod val="85000"/>
              </a:schemeClr>
            </a:solidFill>
          </p:grpSpPr>
          <p:sp>
            <p:nvSpPr>
              <p:cNvPr id="30" name="Chevron 29"/>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21" name="Group 20"/>
            <p:cNvGrpSpPr/>
            <p:nvPr/>
          </p:nvGrpSpPr>
          <p:grpSpPr>
            <a:xfrm>
              <a:off x="50409" y="2793833"/>
              <a:ext cx="457199" cy="1465592"/>
              <a:chOff x="124524" y="1510676"/>
              <a:chExt cx="914401" cy="1872555"/>
            </a:xfrm>
            <a:solidFill>
              <a:schemeClr val="bg1">
                <a:lumMod val="85000"/>
              </a:schemeClr>
            </a:solidFill>
          </p:grpSpPr>
          <p:sp>
            <p:nvSpPr>
              <p:cNvPr id="28" name="Chevron 27"/>
              <p:cNvSpPr/>
              <p:nvPr/>
            </p:nvSpPr>
            <p:spPr>
              <a:xfrm rot="5400000">
                <a:off x="-354553" y="1989754"/>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hevron 6"/>
              <p:cNvSpPr/>
              <p:nvPr/>
            </p:nvSpPr>
            <p:spPr>
              <a:xfrm>
                <a:off x="124524" y="1967877"/>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Validate</a:t>
                </a:r>
                <a:endParaRPr lang="en-US" sz="1400" kern="1200" dirty="0">
                  <a:solidFill>
                    <a:schemeClr val="bg1">
                      <a:lumMod val="50000"/>
                    </a:schemeClr>
                  </a:solidFill>
                </a:endParaRPr>
              </a:p>
            </p:txBody>
          </p:sp>
        </p:grpSp>
        <p:grpSp>
          <p:nvGrpSpPr>
            <p:cNvPr id="22" name="Group 21"/>
            <p:cNvGrpSpPr/>
            <p:nvPr/>
          </p:nvGrpSpPr>
          <p:grpSpPr>
            <a:xfrm>
              <a:off x="50409" y="4080399"/>
              <a:ext cx="457199" cy="1465592"/>
              <a:chOff x="124524" y="3004234"/>
              <a:chExt cx="914401" cy="1872555"/>
            </a:xfrm>
            <a:solidFill>
              <a:schemeClr val="accent5"/>
            </a:solidFill>
          </p:grpSpPr>
          <p:sp>
            <p:nvSpPr>
              <p:cNvPr id="26" name="Chevron 25"/>
              <p:cNvSpPr/>
              <p:nvPr/>
            </p:nvSpPr>
            <p:spPr>
              <a:xfrm rot="5400000">
                <a:off x="-354553" y="3483312"/>
                <a:ext cx="1872555" cy="914400"/>
              </a:xfrm>
              <a:prstGeom prst="chevron">
                <a:avLst/>
              </a:prstGeom>
              <a:solidFill>
                <a:schemeClr val="bg2">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Chevron 8"/>
              <p:cNvSpPr/>
              <p:nvPr/>
            </p:nvSpPr>
            <p:spPr>
              <a:xfrm>
                <a:off x="124524" y="3461435"/>
                <a:ext cx="914400" cy="958155"/>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t>Report</a:t>
                </a:r>
                <a:endParaRPr lang="en-US" sz="1400" kern="1200" dirty="0"/>
              </a:p>
            </p:txBody>
          </p:sp>
        </p:grpSp>
        <p:grpSp>
          <p:nvGrpSpPr>
            <p:cNvPr id="23" name="Group 22"/>
            <p:cNvGrpSpPr/>
            <p:nvPr/>
          </p:nvGrpSpPr>
          <p:grpSpPr>
            <a:xfrm>
              <a:off x="50409" y="5384633"/>
              <a:ext cx="457199" cy="1465592"/>
              <a:chOff x="124524" y="4495808"/>
              <a:chExt cx="914401" cy="1872555"/>
            </a:xfrm>
            <a:solidFill>
              <a:schemeClr val="bg1">
                <a:lumMod val="85000"/>
              </a:schemeClr>
            </a:solidFill>
          </p:grpSpPr>
          <p:sp>
            <p:nvSpPr>
              <p:cNvPr id="24" name="Chevron 23"/>
              <p:cNvSpPr/>
              <p:nvPr/>
            </p:nvSpPr>
            <p:spPr>
              <a:xfrm rot="5400000">
                <a:off x="-354553" y="4974886"/>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vron 10"/>
              <p:cNvSpPr/>
              <p:nvPr/>
            </p:nvSpPr>
            <p:spPr>
              <a:xfrm>
                <a:off x="124524" y="4953009"/>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solidFill>
                      <a:schemeClr val="bg1">
                        <a:lumMod val="50000"/>
                      </a:schemeClr>
                    </a:solidFill>
                  </a:rPr>
                  <a:t>Maintain</a:t>
                </a:r>
              </a:p>
            </p:txBody>
          </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28800"/>
            <a:ext cx="7620000" cy="4495799"/>
          </a:xfrm>
        </p:spPr>
        <p:txBody>
          <a:bodyPr>
            <a:normAutofit/>
          </a:bodyPr>
          <a:lstStyle/>
          <a:p>
            <a:pPr marL="182563" lvl="1" indent="-182563"/>
            <a:r>
              <a:rPr lang="en-US" sz="2400" b="1" dirty="0" smtClean="0"/>
              <a:t>Scenario 1: </a:t>
            </a:r>
            <a:endParaRPr lang="en-US" sz="2400" dirty="0" smtClean="0"/>
          </a:p>
          <a:p>
            <a:pPr marL="456883" lvl="3" indent="-182563"/>
            <a:r>
              <a:rPr lang="en-US" sz="2200" dirty="0" smtClean="0"/>
              <a:t>Mary Smith </a:t>
            </a:r>
            <a:r>
              <a:rPr lang="en-US" sz="2200" dirty="0"/>
              <a:t>has changed her name to Mary </a:t>
            </a:r>
            <a:r>
              <a:rPr lang="en-US" sz="2200" dirty="0" smtClean="0"/>
              <a:t>Jones  </a:t>
            </a:r>
            <a:endParaRPr lang="en-US" sz="2400" dirty="0" smtClean="0"/>
          </a:p>
          <a:p>
            <a:pPr marL="456883" lvl="3" indent="-182563"/>
            <a:r>
              <a:rPr lang="en-US" sz="2200" dirty="0" smtClean="0"/>
              <a:t>IT becomes aware of this change and notifies MedAllies </a:t>
            </a:r>
            <a:r>
              <a:rPr lang="en-US" sz="2200" dirty="0"/>
              <a:t>immediately of Mary’s name </a:t>
            </a:r>
            <a:r>
              <a:rPr lang="en-US" sz="2200" dirty="0" smtClean="0"/>
              <a:t>change</a:t>
            </a:r>
          </a:p>
          <a:p>
            <a:pPr marL="182563" lvl="2" indent="-182563">
              <a:buNone/>
            </a:pPr>
            <a:endParaRPr lang="en-US" sz="2200" dirty="0" smtClean="0"/>
          </a:p>
          <a:p>
            <a:pPr marL="182563" lvl="2" indent="-182563">
              <a:buNone/>
            </a:pPr>
            <a:endParaRPr lang="en-US" sz="2200" dirty="0" smtClean="0"/>
          </a:p>
          <a:p>
            <a:pPr marL="182563" lvl="2" indent="-182563">
              <a:buFont typeface="Wingdings" panose="05000000000000000000" pitchFamily="2" charset="2"/>
              <a:buChar char="Ø"/>
            </a:pPr>
            <a:r>
              <a:rPr lang="en-US" sz="2200" b="1" dirty="0" smtClean="0"/>
              <a:t>The Trusted Agent’s responsibility is to ensure there </a:t>
            </a:r>
            <a:r>
              <a:rPr lang="en-US" sz="2200" b="1" dirty="0"/>
              <a:t>are processes and </a:t>
            </a:r>
            <a:r>
              <a:rPr lang="en-US" sz="2200" b="1" dirty="0" smtClean="0"/>
              <a:t>procedures in place to notify MedAllies in a timely manner</a:t>
            </a:r>
            <a:endParaRPr lang="en-US" sz="2200" b="1" dirty="0"/>
          </a:p>
          <a:p>
            <a:pPr lvl="2"/>
            <a:endParaRPr lang="en-US" sz="2600" dirty="0" smtClean="0"/>
          </a:p>
          <a:p>
            <a:endParaRPr lang="en-US" sz="2800"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44</a:t>
            </a:fld>
            <a:endParaRPr lang="en-US"/>
          </a:p>
        </p:txBody>
      </p:sp>
      <p:sp>
        <p:nvSpPr>
          <p:cNvPr id="6" name="Title 1"/>
          <p:cNvSpPr>
            <a:spLocks noGrp="1"/>
          </p:cNvSpPr>
          <p:nvPr>
            <p:ph type="title"/>
          </p:nvPr>
        </p:nvSpPr>
        <p:spPr>
          <a:xfrm>
            <a:off x="152400" y="152400"/>
            <a:ext cx="8839200" cy="1371600"/>
          </a:xfrm>
        </p:spPr>
        <p:txBody>
          <a:bodyPr>
            <a:noAutofit/>
          </a:bodyPr>
          <a:lstStyle/>
          <a:p>
            <a:r>
              <a:rPr lang="en-US" sz="4400" dirty="0" smtClean="0"/>
              <a:t>Reporting Documentation Example</a:t>
            </a:r>
            <a:endParaRPr lang="en-US" sz="4400" dirty="0"/>
          </a:p>
        </p:txBody>
      </p:sp>
      <p:grpSp>
        <p:nvGrpSpPr>
          <p:cNvPr id="20" name="Group 19"/>
          <p:cNvGrpSpPr/>
          <p:nvPr/>
        </p:nvGrpSpPr>
        <p:grpSpPr>
          <a:xfrm>
            <a:off x="228601" y="1676400"/>
            <a:ext cx="457199" cy="4978567"/>
            <a:chOff x="50409" y="1498433"/>
            <a:chExt cx="457199" cy="5351792"/>
          </a:xfrm>
        </p:grpSpPr>
        <p:grpSp>
          <p:nvGrpSpPr>
            <p:cNvPr id="21" name="Group 20"/>
            <p:cNvGrpSpPr/>
            <p:nvPr/>
          </p:nvGrpSpPr>
          <p:grpSpPr>
            <a:xfrm>
              <a:off x="50409" y="1498433"/>
              <a:ext cx="457199" cy="1465592"/>
              <a:chOff x="124524" y="32435"/>
              <a:chExt cx="914401" cy="1872555"/>
            </a:xfrm>
            <a:solidFill>
              <a:schemeClr val="bg1">
                <a:lumMod val="85000"/>
              </a:schemeClr>
            </a:solidFill>
          </p:grpSpPr>
          <p:sp>
            <p:nvSpPr>
              <p:cNvPr id="31" name="Chevron 30"/>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22" name="Group 21"/>
            <p:cNvGrpSpPr/>
            <p:nvPr/>
          </p:nvGrpSpPr>
          <p:grpSpPr>
            <a:xfrm>
              <a:off x="50409" y="2793833"/>
              <a:ext cx="457199" cy="1465592"/>
              <a:chOff x="124524" y="1510676"/>
              <a:chExt cx="914401" cy="1872555"/>
            </a:xfrm>
            <a:solidFill>
              <a:schemeClr val="bg1">
                <a:lumMod val="85000"/>
              </a:schemeClr>
            </a:solidFill>
          </p:grpSpPr>
          <p:sp>
            <p:nvSpPr>
              <p:cNvPr id="29" name="Chevron 28"/>
              <p:cNvSpPr/>
              <p:nvPr/>
            </p:nvSpPr>
            <p:spPr>
              <a:xfrm rot="5400000">
                <a:off x="-354553" y="1989754"/>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Chevron 6"/>
              <p:cNvSpPr/>
              <p:nvPr/>
            </p:nvSpPr>
            <p:spPr>
              <a:xfrm>
                <a:off x="124524" y="1967877"/>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Validate</a:t>
                </a:r>
                <a:endParaRPr lang="en-US" sz="1400" kern="1200" dirty="0">
                  <a:solidFill>
                    <a:schemeClr val="bg1">
                      <a:lumMod val="50000"/>
                    </a:schemeClr>
                  </a:solidFill>
                </a:endParaRPr>
              </a:p>
            </p:txBody>
          </p:sp>
        </p:grpSp>
        <p:grpSp>
          <p:nvGrpSpPr>
            <p:cNvPr id="23" name="Group 22"/>
            <p:cNvGrpSpPr/>
            <p:nvPr/>
          </p:nvGrpSpPr>
          <p:grpSpPr>
            <a:xfrm>
              <a:off x="50409" y="4080399"/>
              <a:ext cx="457199" cy="1465592"/>
              <a:chOff x="124524" y="3004234"/>
              <a:chExt cx="914401" cy="1872555"/>
            </a:xfrm>
            <a:solidFill>
              <a:schemeClr val="accent5"/>
            </a:solidFill>
          </p:grpSpPr>
          <p:sp>
            <p:nvSpPr>
              <p:cNvPr id="27" name="Chevron 26"/>
              <p:cNvSpPr/>
              <p:nvPr/>
            </p:nvSpPr>
            <p:spPr>
              <a:xfrm rot="5400000">
                <a:off x="-354553" y="3483312"/>
                <a:ext cx="1872555" cy="914400"/>
              </a:xfrm>
              <a:prstGeom prst="chevron">
                <a:avLst/>
              </a:prstGeom>
              <a:solidFill>
                <a:schemeClr val="bg2">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Chevron 8"/>
              <p:cNvSpPr/>
              <p:nvPr/>
            </p:nvSpPr>
            <p:spPr>
              <a:xfrm>
                <a:off x="124524" y="3461435"/>
                <a:ext cx="914400" cy="958155"/>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t>Report</a:t>
                </a:r>
                <a:endParaRPr lang="en-US" sz="1400" kern="1200" dirty="0"/>
              </a:p>
            </p:txBody>
          </p:sp>
        </p:grpSp>
        <p:grpSp>
          <p:nvGrpSpPr>
            <p:cNvPr id="24" name="Group 23"/>
            <p:cNvGrpSpPr/>
            <p:nvPr/>
          </p:nvGrpSpPr>
          <p:grpSpPr>
            <a:xfrm>
              <a:off x="50409" y="5384633"/>
              <a:ext cx="457199" cy="1465592"/>
              <a:chOff x="124524" y="4495808"/>
              <a:chExt cx="914401" cy="1872555"/>
            </a:xfrm>
            <a:solidFill>
              <a:schemeClr val="bg1">
                <a:lumMod val="85000"/>
              </a:schemeClr>
            </a:solidFill>
          </p:grpSpPr>
          <p:sp>
            <p:nvSpPr>
              <p:cNvPr id="25" name="Chevron 24"/>
              <p:cNvSpPr/>
              <p:nvPr/>
            </p:nvSpPr>
            <p:spPr>
              <a:xfrm rot="5400000">
                <a:off x="-354553" y="4974886"/>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10"/>
              <p:cNvSpPr/>
              <p:nvPr/>
            </p:nvSpPr>
            <p:spPr>
              <a:xfrm>
                <a:off x="124524" y="4953009"/>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solidFill>
                      <a:schemeClr val="bg1">
                        <a:lumMod val="50000"/>
                      </a:schemeClr>
                    </a:solidFill>
                  </a:rPr>
                  <a:t>Maintain</a:t>
                </a:r>
              </a:p>
            </p:txBody>
          </p:sp>
        </p:grpSp>
      </p:grpSp>
    </p:spTree>
    <p:extLst>
      <p:ext uri="{BB962C8B-B14F-4D97-AF65-F5344CB8AC3E}">
        <p14:creationId xmlns:p14="http://schemas.microsoft.com/office/powerpoint/2010/main" val="3227658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1200"/>
            <a:ext cx="8077200" cy="4343400"/>
          </a:xfrm>
        </p:spPr>
        <p:txBody>
          <a:bodyPr>
            <a:normAutofit/>
          </a:bodyPr>
          <a:lstStyle/>
          <a:p>
            <a:pPr lvl="1"/>
            <a:r>
              <a:rPr lang="en-US" sz="2400" b="1" dirty="0" smtClean="0"/>
              <a:t>Scenario 2: </a:t>
            </a:r>
            <a:endParaRPr lang="en-US" sz="2400" dirty="0" smtClean="0"/>
          </a:p>
          <a:p>
            <a:pPr lvl="2"/>
            <a:r>
              <a:rPr lang="en-US" sz="2200" dirty="0" smtClean="0"/>
              <a:t>The Organization has merged with another hospital and has changed its legal name </a:t>
            </a:r>
            <a:r>
              <a:rPr lang="en-US" sz="2200" dirty="0"/>
              <a:t>from </a:t>
            </a:r>
            <a:r>
              <a:rPr lang="en-US" sz="2200" dirty="0" smtClean="0"/>
              <a:t>St. Joseph’s Hospital to St. Joseph’s Regional Medical Center</a:t>
            </a:r>
          </a:p>
          <a:p>
            <a:pPr lvl="2"/>
            <a:endParaRPr lang="en-US" sz="2200" dirty="0"/>
          </a:p>
          <a:p>
            <a:pPr marL="667512" lvl="2" indent="0">
              <a:buNone/>
            </a:pPr>
            <a:endParaRPr lang="en-US" sz="2200" dirty="0" smtClean="0"/>
          </a:p>
          <a:p>
            <a:pPr lvl="2">
              <a:buFont typeface="Wingdings" panose="05000000000000000000" pitchFamily="2" charset="2"/>
              <a:buChar char="Ø"/>
            </a:pPr>
            <a:r>
              <a:rPr lang="en-US" sz="2200" b="1" dirty="0" smtClean="0"/>
              <a:t>The Trusted Agent’s responsibility is to notify MedAllies immediately of the Organization name change and execute a new version of the Trusted Agent Addendum</a:t>
            </a:r>
          </a:p>
        </p:txBody>
      </p:sp>
      <p:sp>
        <p:nvSpPr>
          <p:cNvPr id="5" name="Slide Number Placeholder 4"/>
          <p:cNvSpPr>
            <a:spLocks noGrp="1"/>
          </p:cNvSpPr>
          <p:nvPr>
            <p:ph type="sldNum" sz="quarter" idx="12"/>
          </p:nvPr>
        </p:nvSpPr>
        <p:spPr/>
        <p:txBody>
          <a:bodyPr/>
          <a:lstStyle/>
          <a:p>
            <a:fld id="{537EB20F-C876-40FD-8D36-89E562F4E684}" type="slidenum">
              <a:rPr lang="en-US" smtClean="0"/>
              <a:pPr/>
              <a:t>45</a:t>
            </a:fld>
            <a:endParaRPr lang="en-US"/>
          </a:p>
        </p:txBody>
      </p:sp>
      <p:sp>
        <p:nvSpPr>
          <p:cNvPr id="20" name="Title 1"/>
          <p:cNvSpPr>
            <a:spLocks noGrp="1"/>
          </p:cNvSpPr>
          <p:nvPr>
            <p:ph type="title"/>
          </p:nvPr>
        </p:nvSpPr>
        <p:spPr>
          <a:xfrm>
            <a:off x="152400" y="152400"/>
            <a:ext cx="8839200" cy="1371600"/>
          </a:xfrm>
        </p:spPr>
        <p:txBody>
          <a:bodyPr>
            <a:noAutofit/>
          </a:bodyPr>
          <a:lstStyle/>
          <a:p>
            <a:r>
              <a:rPr lang="en-US" sz="4400" dirty="0" smtClean="0"/>
              <a:t>Reporting Documentation Example</a:t>
            </a:r>
            <a:endParaRPr lang="en-US" sz="4400" dirty="0"/>
          </a:p>
        </p:txBody>
      </p:sp>
      <p:grpSp>
        <p:nvGrpSpPr>
          <p:cNvPr id="21" name="Group 20"/>
          <p:cNvGrpSpPr/>
          <p:nvPr/>
        </p:nvGrpSpPr>
        <p:grpSpPr>
          <a:xfrm>
            <a:off x="228601" y="1676400"/>
            <a:ext cx="457199" cy="4978567"/>
            <a:chOff x="50409" y="1498433"/>
            <a:chExt cx="457199" cy="5351792"/>
          </a:xfrm>
        </p:grpSpPr>
        <p:grpSp>
          <p:nvGrpSpPr>
            <p:cNvPr id="22" name="Group 21"/>
            <p:cNvGrpSpPr/>
            <p:nvPr/>
          </p:nvGrpSpPr>
          <p:grpSpPr>
            <a:xfrm>
              <a:off x="50409" y="1498433"/>
              <a:ext cx="457199" cy="1465592"/>
              <a:chOff x="124524" y="32435"/>
              <a:chExt cx="914401" cy="1872555"/>
            </a:xfrm>
            <a:solidFill>
              <a:schemeClr val="bg1">
                <a:lumMod val="85000"/>
              </a:schemeClr>
            </a:solidFill>
          </p:grpSpPr>
          <p:sp>
            <p:nvSpPr>
              <p:cNvPr id="32" name="Chevron 31"/>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23" name="Group 22"/>
            <p:cNvGrpSpPr/>
            <p:nvPr/>
          </p:nvGrpSpPr>
          <p:grpSpPr>
            <a:xfrm>
              <a:off x="50409" y="2793833"/>
              <a:ext cx="457199" cy="1465592"/>
              <a:chOff x="124524" y="1510676"/>
              <a:chExt cx="914401" cy="1872555"/>
            </a:xfrm>
            <a:solidFill>
              <a:schemeClr val="bg1">
                <a:lumMod val="85000"/>
              </a:schemeClr>
            </a:solidFill>
          </p:grpSpPr>
          <p:sp>
            <p:nvSpPr>
              <p:cNvPr id="30" name="Chevron 29"/>
              <p:cNvSpPr/>
              <p:nvPr/>
            </p:nvSpPr>
            <p:spPr>
              <a:xfrm rot="5400000">
                <a:off x="-354553" y="1989754"/>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Chevron 6"/>
              <p:cNvSpPr/>
              <p:nvPr/>
            </p:nvSpPr>
            <p:spPr>
              <a:xfrm>
                <a:off x="124524" y="1967877"/>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Validate</a:t>
                </a:r>
                <a:endParaRPr lang="en-US" sz="1400" kern="1200" dirty="0">
                  <a:solidFill>
                    <a:schemeClr val="bg1">
                      <a:lumMod val="50000"/>
                    </a:schemeClr>
                  </a:solidFill>
                </a:endParaRPr>
              </a:p>
            </p:txBody>
          </p:sp>
        </p:grpSp>
        <p:grpSp>
          <p:nvGrpSpPr>
            <p:cNvPr id="24" name="Group 23"/>
            <p:cNvGrpSpPr/>
            <p:nvPr/>
          </p:nvGrpSpPr>
          <p:grpSpPr>
            <a:xfrm>
              <a:off x="50409" y="4080399"/>
              <a:ext cx="457199" cy="1465592"/>
              <a:chOff x="124524" y="3004234"/>
              <a:chExt cx="914401" cy="1872555"/>
            </a:xfrm>
            <a:solidFill>
              <a:schemeClr val="accent5"/>
            </a:solidFill>
          </p:grpSpPr>
          <p:sp>
            <p:nvSpPr>
              <p:cNvPr id="28" name="Chevron 27"/>
              <p:cNvSpPr/>
              <p:nvPr/>
            </p:nvSpPr>
            <p:spPr>
              <a:xfrm rot="5400000">
                <a:off x="-354553" y="3483312"/>
                <a:ext cx="1872555" cy="914400"/>
              </a:xfrm>
              <a:prstGeom prst="chevron">
                <a:avLst/>
              </a:prstGeom>
              <a:solidFill>
                <a:schemeClr val="bg2">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hevron 8"/>
              <p:cNvSpPr/>
              <p:nvPr/>
            </p:nvSpPr>
            <p:spPr>
              <a:xfrm>
                <a:off x="124524" y="3461435"/>
                <a:ext cx="914400" cy="958155"/>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t>Report</a:t>
                </a:r>
                <a:endParaRPr lang="en-US" sz="1400" kern="1200" dirty="0"/>
              </a:p>
            </p:txBody>
          </p:sp>
        </p:grpSp>
        <p:grpSp>
          <p:nvGrpSpPr>
            <p:cNvPr id="25" name="Group 24"/>
            <p:cNvGrpSpPr/>
            <p:nvPr/>
          </p:nvGrpSpPr>
          <p:grpSpPr>
            <a:xfrm>
              <a:off x="50409" y="5384633"/>
              <a:ext cx="457199" cy="1465592"/>
              <a:chOff x="124524" y="4495808"/>
              <a:chExt cx="914401" cy="1872555"/>
            </a:xfrm>
            <a:solidFill>
              <a:schemeClr val="bg1">
                <a:lumMod val="85000"/>
              </a:schemeClr>
            </a:solidFill>
          </p:grpSpPr>
          <p:sp>
            <p:nvSpPr>
              <p:cNvPr id="26" name="Chevron 25"/>
              <p:cNvSpPr/>
              <p:nvPr/>
            </p:nvSpPr>
            <p:spPr>
              <a:xfrm rot="5400000">
                <a:off x="-354553" y="4974886"/>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Chevron 10"/>
              <p:cNvSpPr/>
              <p:nvPr/>
            </p:nvSpPr>
            <p:spPr>
              <a:xfrm>
                <a:off x="124524" y="4953009"/>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solidFill>
                      <a:schemeClr val="bg1">
                        <a:lumMod val="50000"/>
                      </a:schemeClr>
                    </a:solidFill>
                  </a:rPr>
                  <a:t>Maintain</a:t>
                </a:r>
              </a:p>
            </p:txBody>
          </p:sp>
        </p:grpSp>
      </p:grpSp>
    </p:spTree>
    <p:extLst>
      <p:ext uri="{BB962C8B-B14F-4D97-AF65-F5344CB8AC3E}">
        <p14:creationId xmlns:p14="http://schemas.microsoft.com/office/powerpoint/2010/main" val="340851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1200"/>
            <a:ext cx="8077200" cy="4648200"/>
          </a:xfrm>
        </p:spPr>
        <p:txBody>
          <a:bodyPr>
            <a:normAutofit/>
          </a:bodyPr>
          <a:lstStyle/>
          <a:p>
            <a:pPr marL="182563" lvl="1" indent="-182563"/>
            <a:r>
              <a:rPr lang="en-US" sz="2200" b="1" dirty="0" smtClean="0"/>
              <a:t>Scenario 3: </a:t>
            </a:r>
            <a:endParaRPr lang="en-US" sz="2200" dirty="0" smtClean="0"/>
          </a:p>
          <a:p>
            <a:pPr marL="456883" lvl="3" indent="-182563"/>
            <a:r>
              <a:rPr lang="en-US" sz="2200" dirty="0" smtClean="0"/>
              <a:t>Mark Brown was the Trusted Agent for St. Joseph’s Hospital and has left the Organization</a:t>
            </a:r>
          </a:p>
          <a:p>
            <a:pPr marL="456883" lvl="3" indent="-182563"/>
            <a:r>
              <a:rPr lang="en-US" sz="2200" dirty="0" smtClean="0"/>
              <a:t>The Provider Organization: </a:t>
            </a:r>
          </a:p>
          <a:p>
            <a:pPr marL="639763" lvl="4" indent="-182563"/>
            <a:r>
              <a:rPr lang="en-US" sz="2100" dirty="0" smtClean="0"/>
              <a:t>Notifies MedAllies immediately of the Trusted Agent replacement </a:t>
            </a:r>
          </a:p>
          <a:p>
            <a:pPr marL="639763" lvl="4" indent="-182563"/>
            <a:r>
              <a:rPr lang="en-US" sz="2200" dirty="0" smtClean="0"/>
              <a:t>Executes new Trusted Agent Addendum</a:t>
            </a:r>
          </a:p>
          <a:p>
            <a:pPr marL="274320" lvl="3" indent="0">
              <a:buNone/>
            </a:pPr>
            <a:endParaRPr lang="en-US" sz="2200" dirty="0"/>
          </a:p>
          <a:p>
            <a:pPr marL="182563" lvl="2" indent="-182563">
              <a:buFont typeface="Wingdings" panose="05000000000000000000" pitchFamily="2" charset="2"/>
              <a:buChar char="Ø"/>
            </a:pPr>
            <a:r>
              <a:rPr lang="en-US" sz="2200" b="1" dirty="0"/>
              <a:t>The Trusted Agent’s responsibility is ensure there are processes and procedures in place to notify MedAllies in a timely </a:t>
            </a:r>
            <a:r>
              <a:rPr lang="en-US" sz="2200" b="1" dirty="0" smtClean="0"/>
              <a:t>manner</a:t>
            </a:r>
          </a:p>
          <a:p>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46</a:t>
            </a:fld>
            <a:endParaRPr lang="en-US"/>
          </a:p>
        </p:txBody>
      </p:sp>
      <p:sp>
        <p:nvSpPr>
          <p:cNvPr id="21" name="Title 1"/>
          <p:cNvSpPr>
            <a:spLocks noGrp="1"/>
          </p:cNvSpPr>
          <p:nvPr>
            <p:ph type="title"/>
          </p:nvPr>
        </p:nvSpPr>
        <p:spPr>
          <a:xfrm>
            <a:off x="152400" y="152400"/>
            <a:ext cx="8839200" cy="1371600"/>
          </a:xfrm>
        </p:spPr>
        <p:txBody>
          <a:bodyPr>
            <a:noAutofit/>
          </a:bodyPr>
          <a:lstStyle/>
          <a:p>
            <a:r>
              <a:rPr lang="en-US" sz="4400" dirty="0" smtClean="0"/>
              <a:t>Reporting Documentation Example</a:t>
            </a:r>
            <a:endParaRPr lang="en-US" sz="4400" dirty="0"/>
          </a:p>
        </p:txBody>
      </p:sp>
      <p:grpSp>
        <p:nvGrpSpPr>
          <p:cNvPr id="22" name="Group 21"/>
          <p:cNvGrpSpPr/>
          <p:nvPr/>
        </p:nvGrpSpPr>
        <p:grpSpPr>
          <a:xfrm>
            <a:off x="228601" y="1676400"/>
            <a:ext cx="457199" cy="4978567"/>
            <a:chOff x="50409" y="1498433"/>
            <a:chExt cx="457199" cy="5351792"/>
          </a:xfrm>
        </p:grpSpPr>
        <p:grpSp>
          <p:nvGrpSpPr>
            <p:cNvPr id="23" name="Group 22"/>
            <p:cNvGrpSpPr/>
            <p:nvPr/>
          </p:nvGrpSpPr>
          <p:grpSpPr>
            <a:xfrm>
              <a:off x="50409" y="1498433"/>
              <a:ext cx="457199" cy="1465592"/>
              <a:chOff x="124524" y="32435"/>
              <a:chExt cx="914401" cy="1872555"/>
            </a:xfrm>
            <a:solidFill>
              <a:schemeClr val="bg1">
                <a:lumMod val="85000"/>
              </a:schemeClr>
            </a:solidFill>
          </p:grpSpPr>
          <p:sp>
            <p:nvSpPr>
              <p:cNvPr id="33" name="Chevron 32"/>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24" name="Group 23"/>
            <p:cNvGrpSpPr/>
            <p:nvPr/>
          </p:nvGrpSpPr>
          <p:grpSpPr>
            <a:xfrm>
              <a:off x="50409" y="2793833"/>
              <a:ext cx="457199" cy="1465592"/>
              <a:chOff x="124524" y="1510676"/>
              <a:chExt cx="914401" cy="1872555"/>
            </a:xfrm>
            <a:solidFill>
              <a:schemeClr val="bg1">
                <a:lumMod val="85000"/>
              </a:schemeClr>
            </a:solidFill>
          </p:grpSpPr>
          <p:sp>
            <p:nvSpPr>
              <p:cNvPr id="31" name="Chevron 30"/>
              <p:cNvSpPr/>
              <p:nvPr/>
            </p:nvSpPr>
            <p:spPr>
              <a:xfrm rot="5400000">
                <a:off x="-354553" y="1989754"/>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Chevron 6"/>
              <p:cNvSpPr/>
              <p:nvPr/>
            </p:nvSpPr>
            <p:spPr>
              <a:xfrm>
                <a:off x="124524" y="1967877"/>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Validate</a:t>
                </a:r>
                <a:endParaRPr lang="en-US" sz="1400" kern="1200" dirty="0">
                  <a:solidFill>
                    <a:schemeClr val="bg1">
                      <a:lumMod val="50000"/>
                    </a:schemeClr>
                  </a:solidFill>
                </a:endParaRPr>
              </a:p>
            </p:txBody>
          </p:sp>
        </p:grpSp>
        <p:grpSp>
          <p:nvGrpSpPr>
            <p:cNvPr id="25" name="Group 24"/>
            <p:cNvGrpSpPr/>
            <p:nvPr/>
          </p:nvGrpSpPr>
          <p:grpSpPr>
            <a:xfrm>
              <a:off x="50409" y="4080399"/>
              <a:ext cx="457199" cy="1465592"/>
              <a:chOff x="124524" y="3004234"/>
              <a:chExt cx="914401" cy="1872555"/>
            </a:xfrm>
            <a:solidFill>
              <a:schemeClr val="accent5"/>
            </a:solidFill>
          </p:grpSpPr>
          <p:sp>
            <p:nvSpPr>
              <p:cNvPr id="29" name="Chevron 28"/>
              <p:cNvSpPr/>
              <p:nvPr/>
            </p:nvSpPr>
            <p:spPr>
              <a:xfrm rot="5400000">
                <a:off x="-354553" y="3483312"/>
                <a:ext cx="1872555" cy="914400"/>
              </a:xfrm>
              <a:prstGeom prst="chevron">
                <a:avLst/>
              </a:prstGeom>
              <a:solidFill>
                <a:schemeClr val="bg2">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Chevron 8"/>
              <p:cNvSpPr/>
              <p:nvPr/>
            </p:nvSpPr>
            <p:spPr>
              <a:xfrm>
                <a:off x="124524" y="3461435"/>
                <a:ext cx="914400" cy="958155"/>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t>Report</a:t>
                </a:r>
                <a:endParaRPr lang="en-US" sz="1400" kern="1200" dirty="0"/>
              </a:p>
            </p:txBody>
          </p:sp>
        </p:grpSp>
        <p:grpSp>
          <p:nvGrpSpPr>
            <p:cNvPr id="26" name="Group 25"/>
            <p:cNvGrpSpPr/>
            <p:nvPr/>
          </p:nvGrpSpPr>
          <p:grpSpPr>
            <a:xfrm>
              <a:off x="50409" y="5384633"/>
              <a:ext cx="457199" cy="1465592"/>
              <a:chOff x="124524" y="4495808"/>
              <a:chExt cx="914401" cy="1872555"/>
            </a:xfrm>
            <a:solidFill>
              <a:schemeClr val="bg1">
                <a:lumMod val="85000"/>
              </a:schemeClr>
            </a:solidFill>
          </p:grpSpPr>
          <p:sp>
            <p:nvSpPr>
              <p:cNvPr id="27" name="Chevron 26"/>
              <p:cNvSpPr/>
              <p:nvPr/>
            </p:nvSpPr>
            <p:spPr>
              <a:xfrm rot="5400000">
                <a:off x="-354553" y="4974886"/>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Chevron 10"/>
              <p:cNvSpPr/>
              <p:nvPr/>
            </p:nvSpPr>
            <p:spPr>
              <a:xfrm>
                <a:off x="124524" y="4953009"/>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solidFill>
                      <a:schemeClr val="bg1">
                        <a:lumMod val="50000"/>
                      </a:schemeClr>
                    </a:solidFill>
                  </a:rPr>
                  <a:t>Maintain</a:t>
                </a:r>
              </a:p>
            </p:txBody>
          </p:sp>
        </p:grpSp>
      </p:grpSp>
    </p:spTree>
    <p:extLst>
      <p:ext uri="{BB962C8B-B14F-4D97-AF65-F5344CB8AC3E}">
        <p14:creationId xmlns:p14="http://schemas.microsoft.com/office/powerpoint/2010/main" val="2609100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05000"/>
            <a:ext cx="8077200" cy="4595220"/>
          </a:xfrm>
        </p:spPr>
        <p:txBody>
          <a:bodyPr>
            <a:noAutofit/>
          </a:bodyPr>
          <a:lstStyle/>
          <a:p>
            <a:pPr lvl="1"/>
            <a:r>
              <a:rPr lang="en-US" sz="2400" dirty="0" smtClean="0"/>
              <a:t>Trusted </a:t>
            </a:r>
            <a:r>
              <a:rPr lang="en-US" sz="2400" dirty="0"/>
              <a:t>Agent </a:t>
            </a:r>
            <a:r>
              <a:rPr lang="en-US" sz="2400" dirty="0" smtClean="0"/>
              <a:t>ensures the following records are maintained:</a:t>
            </a:r>
          </a:p>
          <a:p>
            <a:pPr lvl="2"/>
            <a:r>
              <a:rPr lang="en-US" sz="2000" dirty="0" smtClean="0"/>
              <a:t>Name </a:t>
            </a:r>
            <a:r>
              <a:rPr lang="en-US" sz="2000" dirty="0"/>
              <a:t>of the Trusted Agent or designee performing identity </a:t>
            </a:r>
            <a:r>
              <a:rPr lang="en-US" sz="2000" dirty="0" smtClean="0"/>
              <a:t>proofing</a:t>
            </a:r>
          </a:p>
          <a:p>
            <a:pPr lvl="2"/>
            <a:r>
              <a:rPr lang="en-US" sz="2000" dirty="0" smtClean="0"/>
              <a:t>Date </a:t>
            </a:r>
            <a:r>
              <a:rPr lang="en-US" sz="2000" dirty="0"/>
              <a:t>of </a:t>
            </a:r>
            <a:r>
              <a:rPr lang="en-US" sz="2000" dirty="0" smtClean="0"/>
              <a:t>verification</a:t>
            </a:r>
          </a:p>
          <a:p>
            <a:pPr lvl="2"/>
            <a:r>
              <a:rPr lang="en-US" sz="2000" dirty="0" smtClean="0"/>
              <a:t>Source </a:t>
            </a:r>
            <a:r>
              <a:rPr lang="en-US" sz="2000" dirty="0"/>
              <a:t>used to perform </a:t>
            </a:r>
            <a:r>
              <a:rPr lang="en-US" sz="2000" dirty="0" smtClean="0"/>
              <a:t>verification</a:t>
            </a:r>
          </a:p>
          <a:p>
            <a:pPr lvl="2"/>
            <a:r>
              <a:rPr lang="en-US" sz="2000" dirty="0"/>
              <a:t>Previously gathered documents </a:t>
            </a:r>
          </a:p>
          <a:p>
            <a:pPr marL="667512" lvl="2" indent="0">
              <a:buNone/>
            </a:pPr>
            <a:endParaRPr lang="en-US" sz="2400" dirty="0"/>
          </a:p>
          <a:p>
            <a:pPr lvl="1"/>
            <a:r>
              <a:rPr lang="en-US" sz="2400" dirty="0" smtClean="0"/>
              <a:t>All </a:t>
            </a:r>
            <a:r>
              <a:rPr lang="en-US" sz="2400" dirty="0"/>
              <a:t>records must be maintained for </a:t>
            </a:r>
            <a:r>
              <a:rPr lang="en-US" sz="2400" b="1" dirty="0" smtClean="0"/>
              <a:t>7.5 </a:t>
            </a:r>
            <a:r>
              <a:rPr lang="en-US" sz="2400" b="1" dirty="0"/>
              <a:t>years </a:t>
            </a:r>
            <a:r>
              <a:rPr lang="en-US" sz="2400" dirty="0"/>
              <a:t>after the End User ceases to be employed </a:t>
            </a:r>
            <a:r>
              <a:rPr lang="en-US" sz="2400" dirty="0" smtClean="0"/>
              <a:t>by Provider </a:t>
            </a:r>
            <a:r>
              <a:rPr lang="en-US" sz="2400" dirty="0"/>
              <a:t>Organization</a:t>
            </a:r>
          </a:p>
          <a:p>
            <a:endParaRPr lang="en-US" sz="2400"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47</a:t>
            </a:fld>
            <a:endParaRPr lang="en-US"/>
          </a:p>
        </p:txBody>
      </p:sp>
      <p:grpSp>
        <p:nvGrpSpPr>
          <p:cNvPr id="19" name="Group 18"/>
          <p:cNvGrpSpPr/>
          <p:nvPr/>
        </p:nvGrpSpPr>
        <p:grpSpPr>
          <a:xfrm>
            <a:off x="228601" y="1676400"/>
            <a:ext cx="457199" cy="5029200"/>
            <a:chOff x="130127" y="1179183"/>
            <a:chExt cx="457199" cy="5351792"/>
          </a:xfrm>
        </p:grpSpPr>
        <p:grpSp>
          <p:nvGrpSpPr>
            <p:cNvPr id="7" name="Group 6"/>
            <p:cNvGrpSpPr/>
            <p:nvPr/>
          </p:nvGrpSpPr>
          <p:grpSpPr>
            <a:xfrm>
              <a:off x="130127" y="1179183"/>
              <a:ext cx="457199" cy="1465592"/>
              <a:chOff x="124524" y="32435"/>
              <a:chExt cx="914401" cy="1872555"/>
            </a:xfrm>
            <a:solidFill>
              <a:schemeClr val="bg1">
                <a:lumMod val="85000"/>
              </a:schemeClr>
            </a:solidFill>
          </p:grpSpPr>
          <p:sp>
            <p:nvSpPr>
              <p:cNvPr id="8" name="Chevron 7"/>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10" name="Group 9"/>
            <p:cNvGrpSpPr/>
            <p:nvPr/>
          </p:nvGrpSpPr>
          <p:grpSpPr>
            <a:xfrm>
              <a:off x="130127" y="2474583"/>
              <a:ext cx="457199" cy="1465592"/>
              <a:chOff x="124524" y="1510676"/>
              <a:chExt cx="914401" cy="1872555"/>
            </a:xfrm>
            <a:solidFill>
              <a:schemeClr val="bg1">
                <a:lumMod val="85000"/>
              </a:schemeClr>
            </a:solidFill>
          </p:grpSpPr>
          <p:sp>
            <p:nvSpPr>
              <p:cNvPr id="11" name="Chevron 10"/>
              <p:cNvSpPr/>
              <p:nvPr/>
            </p:nvSpPr>
            <p:spPr>
              <a:xfrm rot="5400000">
                <a:off x="-354553" y="1989754"/>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6"/>
              <p:cNvSpPr/>
              <p:nvPr/>
            </p:nvSpPr>
            <p:spPr>
              <a:xfrm>
                <a:off x="124524" y="1967877"/>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Validate</a:t>
                </a:r>
                <a:endParaRPr lang="en-US" sz="1400" kern="1200" dirty="0">
                  <a:solidFill>
                    <a:schemeClr val="bg1">
                      <a:lumMod val="50000"/>
                    </a:schemeClr>
                  </a:solidFill>
                </a:endParaRPr>
              </a:p>
            </p:txBody>
          </p:sp>
        </p:grpSp>
        <p:grpSp>
          <p:nvGrpSpPr>
            <p:cNvPr id="13" name="Group 12"/>
            <p:cNvGrpSpPr/>
            <p:nvPr/>
          </p:nvGrpSpPr>
          <p:grpSpPr>
            <a:xfrm>
              <a:off x="130127" y="3761149"/>
              <a:ext cx="457199" cy="1465592"/>
              <a:chOff x="124524" y="3004234"/>
              <a:chExt cx="914401" cy="1872555"/>
            </a:xfrm>
            <a:solidFill>
              <a:schemeClr val="bg1">
                <a:lumMod val="85000"/>
              </a:schemeClr>
            </a:solidFill>
          </p:grpSpPr>
          <p:sp>
            <p:nvSpPr>
              <p:cNvPr id="14" name="Chevron 13"/>
              <p:cNvSpPr/>
              <p:nvPr/>
            </p:nvSpPr>
            <p:spPr>
              <a:xfrm rot="5400000">
                <a:off x="-354553" y="3483312"/>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hevron 8"/>
              <p:cNvSpPr/>
              <p:nvPr/>
            </p:nvSpPr>
            <p:spPr>
              <a:xfrm>
                <a:off x="124524" y="3461435"/>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solidFill>
                      <a:schemeClr val="bg1">
                        <a:lumMod val="50000"/>
                      </a:schemeClr>
                    </a:solidFill>
                  </a:rPr>
                  <a:t>Report</a:t>
                </a:r>
                <a:endParaRPr lang="en-US" sz="1400" kern="1200" dirty="0">
                  <a:solidFill>
                    <a:schemeClr val="bg1">
                      <a:lumMod val="50000"/>
                    </a:schemeClr>
                  </a:solidFill>
                </a:endParaRPr>
              </a:p>
            </p:txBody>
          </p:sp>
        </p:grpSp>
        <p:grpSp>
          <p:nvGrpSpPr>
            <p:cNvPr id="16" name="Group 15"/>
            <p:cNvGrpSpPr/>
            <p:nvPr/>
          </p:nvGrpSpPr>
          <p:grpSpPr>
            <a:xfrm>
              <a:off x="130127" y="5065383"/>
              <a:ext cx="457199" cy="1465592"/>
              <a:chOff x="124524" y="4495808"/>
              <a:chExt cx="914401" cy="1872555"/>
            </a:xfrm>
            <a:solidFill>
              <a:schemeClr val="bg2">
                <a:lumMod val="50000"/>
              </a:schemeClr>
            </a:solidFill>
          </p:grpSpPr>
          <p:sp>
            <p:nvSpPr>
              <p:cNvPr id="17" name="Chevron 16"/>
              <p:cNvSpPr/>
              <p:nvPr/>
            </p:nvSpPr>
            <p:spPr>
              <a:xfrm rot="5400000">
                <a:off x="-354553" y="4974886"/>
                <a:ext cx="1872555" cy="914400"/>
              </a:xfrm>
              <a:prstGeom prst="chevron">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hevron 10"/>
              <p:cNvSpPr/>
              <p:nvPr/>
            </p:nvSpPr>
            <p:spPr>
              <a:xfrm>
                <a:off x="124524" y="4953009"/>
                <a:ext cx="914400" cy="9581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t>Maintain</a:t>
                </a:r>
              </a:p>
            </p:txBody>
          </p:sp>
        </p:grpSp>
      </p:grpSp>
      <p:sp>
        <p:nvSpPr>
          <p:cNvPr id="20" name="Title 1"/>
          <p:cNvSpPr>
            <a:spLocks noGrp="1"/>
          </p:cNvSpPr>
          <p:nvPr>
            <p:ph type="title"/>
          </p:nvPr>
        </p:nvSpPr>
        <p:spPr>
          <a:xfrm>
            <a:off x="152400" y="152400"/>
            <a:ext cx="8839200" cy="1371600"/>
          </a:xfrm>
        </p:spPr>
        <p:txBody>
          <a:bodyPr>
            <a:noAutofit/>
          </a:bodyPr>
          <a:lstStyle/>
          <a:p>
            <a:r>
              <a:rPr lang="en-US" sz="4400" dirty="0" smtClean="0"/>
              <a:t>Maintaining Documentation</a:t>
            </a:r>
            <a:endParaRPr lang="en-US" sz="4400" dirty="0"/>
          </a:p>
        </p:txBody>
      </p:sp>
    </p:spTree>
    <p:extLst>
      <p:ext uri="{BB962C8B-B14F-4D97-AF65-F5344CB8AC3E}">
        <p14:creationId xmlns:p14="http://schemas.microsoft.com/office/powerpoint/2010/main" val="262695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76401"/>
            <a:ext cx="7924800" cy="4724400"/>
          </a:xfrm>
        </p:spPr>
        <p:txBody>
          <a:bodyPr>
            <a:normAutofit/>
          </a:bodyPr>
          <a:lstStyle/>
          <a:p>
            <a:pPr lvl="1">
              <a:buNone/>
            </a:pPr>
            <a:endParaRPr lang="en-US" sz="1000" dirty="0"/>
          </a:p>
          <a:p>
            <a:r>
              <a:rPr lang="en-US" sz="2400" b="1" dirty="0" smtClean="0"/>
              <a:t>Scenario 4:</a:t>
            </a:r>
            <a:endParaRPr lang="en-US" sz="2400" dirty="0"/>
          </a:p>
          <a:p>
            <a:pPr lvl="1"/>
            <a:r>
              <a:rPr lang="en-US" sz="2000" dirty="0" smtClean="0"/>
              <a:t>John </a:t>
            </a:r>
            <a:r>
              <a:rPr lang="en-US" sz="2000" dirty="0"/>
              <a:t>Smith was identity proofed </a:t>
            </a:r>
            <a:r>
              <a:rPr lang="en-US" sz="2000" dirty="0" smtClean="0"/>
              <a:t>in </a:t>
            </a:r>
            <a:r>
              <a:rPr lang="en-US" sz="2000" dirty="0"/>
              <a:t>2010 </a:t>
            </a:r>
            <a:r>
              <a:rPr lang="en-US" sz="2000" dirty="0" smtClean="0"/>
              <a:t>and left the Organization on </a:t>
            </a:r>
            <a:r>
              <a:rPr lang="en-US" sz="2000" dirty="0"/>
              <a:t>March 20, </a:t>
            </a:r>
            <a:r>
              <a:rPr lang="en-US" sz="2000" dirty="0" smtClean="0"/>
              <a:t>2012 </a:t>
            </a:r>
          </a:p>
          <a:p>
            <a:pPr lvl="1"/>
            <a:r>
              <a:rPr lang="en-US" sz="2000" dirty="0" smtClean="0"/>
              <a:t>The Provider Organization must maintain identity proofing documents until at least </a:t>
            </a:r>
            <a:r>
              <a:rPr lang="en-US" sz="2000" dirty="0"/>
              <a:t>September 17, </a:t>
            </a:r>
            <a:r>
              <a:rPr lang="en-US" sz="2000" dirty="0" smtClean="0"/>
              <a:t>2019</a:t>
            </a:r>
          </a:p>
          <a:p>
            <a:pPr marL="301943" lvl="1" indent="0" algn="ctr">
              <a:buNone/>
            </a:pPr>
            <a:endParaRPr lang="en-US" sz="2000" dirty="0" smtClean="0"/>
          </a:p>
          <a:p>
            <a:pPr marL="301943" lvl="1" indent="0" algn="ctr">
              <a:buNone/>
            </a:pPr>
            <a:r>
              <a:rPr lang="en-US" sz="2000" dirty="0" smtClean="0"/>
              <a:t>3/20/12 </a:t>
            </a:r>
            <a:r>
              <a:rPr lang="en-US" sz="2000" dirty="0"/>
              <a:t>+ 7.5 years = 9/17/19</a:t>
            </a:r>
          </a:p>
          <a:p>
            <a:pPr lvl="1"/>
            <a:endParaRPr lang="en-US" sz="2200" dirty="0" smtClean="0"/>
          </a:p>
          <a:p>
            <a:pPr lvl="1"/>
            <a:endParaRPr lang="en-US" sz="2200" dirty="0"/>
          </a:p>
          <a:p>
            <a:pPr lvl="1">
              <a:buFont typeface="Wingdings" panose="05000000000000000000" pitchFamily="2" charset="2"/>
              <a:buChar char="Ø"/>
            </a:pPr>
            <a:r>
              <a:rPr lang="en-US" sz="2200" b="1" dirty="0"/>
              <a:t>The Trusted Agent’s responsibility </a:t>
            </a:r>
            <a:r>
              <a:rPr lang="en-US" sz="2200" b="1" dirty="0" smtClean="0"/>
              <a:t>is to </a:t>
            </a:r>
            <a:r>
              <a:rPr lang="en-US" sz="2200" b="1" dirty="0"/>
              <a:t>ensure </a:t>
            </a:r>
            <a:r>
              <a:rPr lang="en-US" sz="2200" b="1" dirty="0" smtClean="0"/>
              <a:t>the Provider Organization’s processes  are compliant with this requirement</a:t>
            </a:r>
            <a:endParaRPr lang="en-US" sz="2200" b="1" dirty="0"/>
          </a:p>
          <a:p>
            <a:pPr marL="301943" lvl="1" indent="0">
              <a:buNone/>
            </a:pPr>
            <a:endParaRPr lang="en-US" sz="2200" dirty="0" smtClean="0"/>
          </a:p>
        </p:txBody>
      </p:sp>
      <p:sp>
        <p:nvSpPr>
          <p:cNvPr id="5" name="Slide Number Placeholder 4"/>
          <p:cNvSpPr>
            <a:spLocks noGrp="1"/>
          </p:cNvSpPr>
          <p:nvPr>
            <p:ph type="sldNum" sz="quarter" idx="12"/>
          </p:nvPr>
        </p:nvSpPr>
        <p:spPr/>
        <p:txBody>
          <a:bodyPr/>
          <a:lstStyle/>
          <a:p>
            <a:fld id="{537EB20F-C876-40FD-8D36-89E562F4E684}" type="slidenum">
              <a:rPr lang="en-US" smtClean="0"/>
              <a:pPr/>
              <a:t>48</a:t>
            </a:fld>
            <a:endParaRPr lang="en-US"/>
          </a:p>
        </p:txBody>
      </p:sp>
      <p:sp>
        <p:nvSpPr>
          <p:cNvPr id="2" name="Title 1"/>
          <p:cNvSpPr>
            <a:spLocks noGrp="1"/>
          </p:cNvSpPr>
          <p:nvPr>
            <p:ph type="title"/>
          </p:nvPr>
        </p:nvSpPr>
        <p:spPr>
          <a:xfrm>
            <a:off x="228600" y="152400"/>
            <a:ext cx="8610600" cy="1286986"/>
          </a:xfrm>
        </p:spPr>
        <p:txBody>
          <a:bodyPr>
            <a:noAutofit/>
          </a:bodyPr>
          <a:lstStyle/>
          <a:p>
            <a:r>
              <a:rPr lang="en-US" sz="4000" dirty="0" smtClean="0"/>
              <a:t>Maintaining Documentation Example</a:t>
            </a:r>
            <a:endParaRPr lang="en-US" sz="4000" dirty="0">
              <a:solidFill>
                <a:schemeClr val="bg1"/>
              </a:solidFill>
            </a:endParaRPr>
          </a:p>
        </p:txBody>
      </p:sp>
      <p:grpSp>
        <p:nvGrpSpPr>
          <p:cNvPr id="19" name="Group 18"/>
          <p:cNvGrpSpPr/>
          <p:nvPr/>
        </p:nvGrpSpPr>
        <p:grpSpPr>
          <a:xfrm>
            <a:off x="228601" y="1676400"/>
            <a:ext cx="457199" cy="5029200"/>
            <a:chOff x="130127" y="1179183"/>
            <a:chExt cx="457199" cy="5351792"/>
          </a:xfrm>
        </p:grpSpPr>
        <p:grpSp>
          <p:nvGrpSpPr>
            <p:cNvPr id="20" name="Group 19"/>
            <p:cNvGrpSpPr/>
            <p:nvPr/>
          </p:nvGrpSpPr>
          <p:grpSpPr>
            <a:xfrm>
              <a:off x="130127" y="1179183"/>
              <a:ext cx="457199" cy="1465592"/>
              <a:chOff x="124524" y="32435"/>
              <a:chExt cx="914401" cy="1872555"/>
            </a:xfrm>
            <a:solidFill>
              <a:schemeClr val="bg1">
                <a:lumMod val="85000"/>
              </a:schemeClr>
            </a:solidFill>
          </p:grpSpPr>
          <p:sp>
            <p:nvSpPr>
              <p:cNvPr id="30" name="Chevron 29"/>
              <p:cNvSpPr/>
              <p:nvPr/>
            </p:nvSpPr>
            <p:spPr>
              <a:xfrm rot="5400000">
                <a:off x="-354553" y="511513"/>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Chevron 4"/>
              <p:cNvSpPr/>
              <p:nvPr/>
            </p:nvSpPr>
            <p:spPr>
              <a:xfrm>
                <a:off x="124524" y="489636"/>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Gather</a:t>
                </a:r>
                <a:endParaRPr lang="en-US" sz="1400" kern="1200" dirty="0">
                  <a:solidFill>
                    <a:schemeClr val="bg1">
                      <a:lumMod val="50000"/>
                    </a:schemeClr>
                  </a:solidFill>
                </a:endParaRPr>
              </a:p>
            </p:txBody>
          </p:sp>
        </p:grpSp>
        <p:grpSp>
          <p:nvGrpSpPr>
            <p:cNvPr id="21" name="Group 20"/>
            <p:cNvGrpSpPr/>
            <p:nvPr/>
          </p:nvGrpSpPr>
          <p:grpSpPr>
            <a:xfrm>
              <a:off x="130127" y="2474583"/>
              <a:ext cx="457199" cy="1465592"/>
              <a:chOff x="124524" y="1510676"/>
              <a:chExt cx="914401" cy="1872555"/>
            </a:xfrm>
            <a:solidFill>
              <a:schemeClr val="bg1">
                <a:lumMod val="85000"/>
              </a:schemeClr>
            </a:solidFill>
          </p:grpSpPr>
          <p:sp>
            <p:nvSpPr>
              <p:cNvPr id="28" name="Chevron 27"/>
              <p:cNvSpPr/>
              <p:nvPr/>
            </p:nvSpPr>
            <p:spPr>
              <a:xfrm rot="5400000">
                <a:off x="-354553" y="1989754"/>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hevron 6"/>
              <p:cNvSpPr/>
              <p:nvPr/>
            </p:nvSpPr>
            <p:spPr>
              <a:xfrm>
                <a:off x="124524" y="1967877"/>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kern="1200" dirty="0" smtClean="0">
                    <a:solidFill>
                      <a:schemeClr val="bg1">
                        <a:lumMod val="50000"/>
                      </a:schemeClr>
                    </a:solidFill>
                  </a:rPr>
                  <a:t>Validate</a:t>
                </a:r>
                <a:endParaRPr lang="en-US" sz="1400" kern="1200" dirty="0">
                  <a:solidFill>
                    <a:schemeClr val="bg1">
                      <a:lumMod val="50000"/>
                    </a:schemeClr>
                  </a:solidFill>
                </a:endParaRPr>
              </a:p>
            </p:txBody>
          </p:sp>
        </p:grpSp>
        <p:grpSp>
          <p:nvGrpSpPr>
            <p:cNvPr id="22" name="Group 21"/>
            <p:cNvGrpSpPr/>
            <p:nvPr/>
          </p:nvGrpSpPr>
          <p:grpSpPr>
            <a:xfrm>
              <a:off x="130127" y="3761149"/>
              <a:ext cx="457199" cy="1465592"/>
              <a:chOff x="124524" y="3004234"/>
              <a:chExt cx="914401" cy="1872555"/>
            </a:xfrm>
            <a:solidFill>
              <a:schemeClr val="bg1">
                <a:lumMod val="85000"/>
              </a:schemeClr>
            </a:solidFill>
          </p:grpSpPr>
          <p:sp>
            <p:nvSpPr>
              <p:cNvPr id="26" name="Chevron 25"/>
              <p:cNvSpPr/>
              <p:nvPr/>
            </p:nvSpPr>
            <p:spPr>
              <a:xfrm rot="5400000">
                <a:off x="-354553" y="3483312"/>
                <a:ext cx="1872555" cy="914400"/>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Chevron 8"/>
              <p:cNvSpPr/>
              <p:nvPr/>
            </p:nvSpPr>
            <p:spPr>
              <a:xfrm>
                <a:off x="124524" y="3461435"/>
                <a:ext cx="914400" cy="958155"/>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solidFill>
                      <a:schemeClr val="bg1">
                        <a:lumMod val="50000"/>
                      </a:schemeClr>
                    </a:solidFill>
                  </a:rPr>
                  <a:t>Report</a:t>
                </a:r>
                <a:endParaRPr lang="en-US" sz="1400" kern="1200" dirty="0">
                  <a:solidFill>
                    <a:schemeClr val="bg1">
                      <a:lumMod val="50000"/>
                    </a:schemeClr>
                  </a:solidFill>
                </a:endParaRPr>
              </a:p>
            </p:txBody>
          </p:sp>
        </p:grpSp>
        <p:grpSp>
          <p:nvGrpSpPr>
            <p:cNvPr id="23" name="Group 22"/>
            <p:cNvGrpSpPr/>
            <p:nvPr/>
          </p:nvGrpSpPr>
          <p:grpSpPr>
            <a:xfrm>
              <a:off x="130127" y="5065383"/>
              <a:ext cx="457199" cy="1465592"/>
              <a:chOff x="124524" y="4495808"/>
              <a:chExt cx="914401" cy="1872555"/>
            </a:xfrm>
            <a:solidFill>
              <a:schemeClr val="bg2">
                <a:lumMod val="50000"/>
              </a:schemeClr>
            </a:solidFill>
          </p:grpSpPr>
          <p:sp>
            <p:nvSpPr>
              <p:cNvPr id="24" name="Chevron 23"/>
              <p:cNvSpPr/>
              <p:nvPr/>
            </p:nvSpPr>
            <p:spPr>
              <a:xfrm rot="5400000">
                <a:off x="-354553" y="4974886"/>
                <a:ext cx="1872555" cy="914400"/>
              </a:xfrm>
              <a:prstGeom prst="chevron">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vron 10"/>
              <p:cNvSpPr/>
              <p:nvPr/>
            </p:nvSpPr>
            <p:spPr>
              <a:xfrm>
                <a:off x="124524" y="4953009"/>
                <a:ext cx="914400" cy="95815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vert270" wrap="square" lIns="12065" tIns="12065" rIns="12065" bIns="12065" numCol="1" spcCol="1270" anchor="ctr" anchorCtr="0">
                <a:noAutofit/>
              </a:bodyPr>
              <a:lstStyle/>
              <a:p>
                <a:pPr lvl="0" algn="ctr" defTabSz="844550">
                  <a:lnSpc>
                    <a:spcPct val="90000"/>
                  </a:lnSpc>
                  <a:spcBef>
                    <a:spcPct val="0"/>
                  </a:spcBef>
                  <a:spcAft>
                    <a:spcPct val="35000"/>
                  </a:spcAft>
                </a:pPr>
                <a:r>
                  <a:rPr lang="en-US" sz="1400" dirty="0"/>
                  <a:t>Maintain</a:t>
                </a:r>
              </a:p>
            </p:txBody>
          </p:sp>
        </p:grpSp>
      </p:grpSp>
    </p:spTree>
    <p:extLst>
      <p:ext uri="{BB962C8B-B14F-4D97-AF65-F5344CB8AC3E}">
        <p14:creationId xmlns:p14="http://schemas.microsoft.com/office/powerpoint/2010/main" val="1667256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7EB20F-C876-40FD-8D36-89E562F4E684}" type="slidenum">
              <a:rPr lang="en-US" smtClean="0"/>
              <a:pPr/>
              <a:t>49</a:t>
            </a:fld>
            <a:endParaRPr lang="en-US"/>
          </a:p>
        </p:txBody>
      </p:sp>
      <p:sp>
        <p:nvSpPr>
          <p:cNvPr id="6" name="Title 2"/>
          <p:cNvSpPr>
            <a:spLocks noGrp="1"/>
          </p:cNvSpPr>
          <p:nvPr>
            <p:ph type="title"/>
          </p:nvPr>
        </p:nvSpPr>
        <p:spPr>
          <a:xfrm>
            <a:off x="152400" y="304800"/>
            <a:ext cx="8763000" cy="1143000"/>
          </a:xfrm>
        </p:spPr>
        <p:txBody>
          <a:bodyPr>
            <a:noAutofit/>
          </a:bodyPr>
          <a:lstStyle/>
          <a:p>
            <a:r>
              <a:rPr lang="en-US" sz="3600" dirty="0" smtClean="0"/>
              <a:t>Summary:</a:t>
            </a:r>
            <a:br>
              <a:rPr lang="en-US" sz="3600" dirty="0" smtClean="0"/>
            </a:br>
            <a:r>
              <a:rPr lang="en-US" sz="3600" dirty="0" smtClean="0"/>
              <a:t>Trusted Agent </a:t>
            </a:r>
            <a:r>
              <a:rPr lang="en-US" sz="3600" b="1" dirty="0" smtClean="0"/>
              <a:t>Oversees</a:t>
            </a:r>
            <a:endParaRPr lang="en-US" sz="3600" dirty="0"/>
          </a:p>
        </p:txBody>
      </p:sp>
      <p:graphicFrame>
        <p:nvGraphicFramePr>
          <p:cNvPr id="4" name="Diagram 3"/>
          <p:cNvGraphicFramePr/>
          <p:nvPr>
            <p:extLst>
              <p:ext uri="{D42A27DB-BD31-4B8C-83A1-F6EECF244321}">
                <p14:modId xmlns:p14="http://schemas.microsoft.com/office/powerpoint/2010/main" val="1200417580"/>
              </p:ext>
            </p:extLst>
          </p:nvPr>
        </p:nvGraphicFramePr>
        <p:xfrm>
          <a:off x="1447800" y="1905000"/>
          <a:ext cx="6400800" cy="383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7583572" y="2286000"/>
            <a:ext cx="1103228" cy="954107"/>
          </a:xfrm>
          <a:prstGeom prst="rect">
            <a:avLst/>
          </a:prstGeom>
          <a:noFill/>
        </p:spPr>
        <p:txBody>
          <a:bodyPr wrap="square" rtlCol="0">
            <a:spAutoFit/>
          </a:bodyPr>
          <a:lstStyle/>
          <a:p>
            <a:pPr algn="ctr"/>
            <a:r>
              <a:rPr lang="en-US" sz="2800" dirty="0" smtClean="0">
                <a:solidFill>
                  <a:schemeClr val="tx2"/>
                </a:solidFill>
              </a:rPr>
              <a:t>Form I-9</a:t>
            </a:r>
            <a:endParaRPr lang="en-US" sz="2800" dirty="0">
              <a:solidFill>
                <a:schemeClr val="tx2"/>
              </a:solidFill>
            </a:endParaRPr>
          </a:p>
        </p:txBody>
      </p:sp>
      <p:sp>
        <p:nvSpPr>
          <p:cNvPr id="7" name="TextBox 6"/>
          <p:cNvSpPr txBox="1"/>
          <p:nvPr/>
        </p:nvSpPr>
        <p:spPr>
          <a:xfrm>
            <a:off x="4495800" y="6019801"/>
            <a:ext cx="2164080" cy="523220"/>
          </a:xfrm>
          <a:prstGeom prst="rect">
            <a:avLst/>
          </a:prstGeom>
          <a:noFill/>
        </p:spPr>
        <p:txBody>
          <a:bodyPr wrap="square" rtlCol="0">
            <a:spAutoFit/>
          </a:bodyPr>
          <a:lstStyle/>
          <a:p>
            <a:r>
              <a:rPr lang="en-US" sz="2800" dirty="0" smtClean="0">
                <a:solidFill>
                  <a:schemeClr val="tx2"/>
                </a:solidFill>
              </a:rPr>
              <a:t>7.5 Years</a:t>
            </a:r>
            <a:endParaRPr lang="en-US" sz="2800" dirty="0">
              <a:solidFill>
                <a:schemeClr val="tx2"/>
              </a:solidFill>
            </a:endParaRPr>
          </a:p>
        </p:txBody>
      </p:sp>
      <p:sp>
        <p:nvSpPr>
          <p:cNvPr id="9" name="TextBox 8"/>
          <p:cNvSpPr txBox="1"/>
          <p:nvPr/>
        </p:nvSpPr>
        <p:spPr>
          <a:xfrm>
            <a:off x="76200" y="3886200"/>
            <a:ext cx="2057400" cy="954107"/>
          </a:xfrm>
          <a:prstGeom prst="rect">
            <a:avLst/>
          </a:prstGeom>
          <a:noFill/>
        </p:spPr>
        <p:txBody>
          <a:bodyPr wrap="square" rtlCol="0">
            <a:spAutoFit/>
          </a:bodyPr>
          <a:lstStyle/>
          <a:p>
            <a:pPr algn="ctr"/>
            <a:r>
              <a:rPr lang="en-US" sz="2800" dirty="0" smtClean="0">
                <a:solidFill>
                  <a:schemeClr val="tx2"/>
                </a:solidFill>
              </a:rPr>
              <a:t>End User Information</a:t>
            </a:r>
            <a:endParaRPr lang="en-US" sz="2800" dirty="0">
              <a:solidFill>
                <a:schemeClr val="tx2"/>
              </a:solidFill>
            </a:endParaRPr>
          </a:p>
        </p:txBody>
      </p:sp>
      <p:sp>
        <p:nvSpPr>
          <p:cNvPr id="3" name="Right Brace 2"/>
          <p:cNvSpPr/>
          <p:nvPr/>
        </p:nvSpPr>
        <p:spPr>
          <a:xfrm>
            <a:off x="7172960" y="1981200"/>
            <a:ext cx="304800" cy="1676400"/>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flipH="1">
            <a:off x="1981200" y="3886200"/>
            <a:ext cx="304800" cy="838200"/>
          </a:xfrm>
          <a:prstGeom prst="rightBrace">
            <a:avLst>
              <a:gd name="adj1" fmla="val 8333"/>
              <a:gd name="adj2" fmla="val 5069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rot="16200000" flipH="1">
            <a:off x="5181600" y="3276601"/>
            <a:ext cx="304800" cy="5181600"/>
          </a:xfrm>
          <a:prstGeom prst="rightBrace">
            <a:avLst>
              <a:gd name="adj1" fmla="val 8333"/>
              <a:gd name="adj2" fmla="val 5069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98890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3"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37EB20F-C876-40FD-8D36-89E562F4E684}" type="slidenum">
              <a:rPr lang="en-US" sz="1200" smtClean="0"/>
              <a:pPr/>
              <a:t>5</a:t>
            </a:fld>
            <a:endParaRPr lang="en-US" sz="1200" dirty="0"/>
          </a:p>
        </p:txBody>
      </p:sp>
      <p:sp>
        <p:nvSpPr>
          <p:cNvPr id="2" name="Title 1"/>
          <p:cNvSpPr>
            <a:spLocks noGrp="1"/>
          </p:cNvSpPr>
          <p:nvPr>
            <p:ph type="title"/>
          </p:nvPr>
        </p:nvSpPr>
        <p:spPr>
          <a:xfrm>
            <a:off x="381000" y="2209800"/>
            <a:ext cx="6324600" cy="2328397"/>
          </a:xfrm>
        </p:spPr>
        <p:txBody>
          <a:bodyPr/>
          <a:lstStyle/>
          <a:p>
            <a:pPr marL="319087" lvl="1" algn="ctr"/>
            <a:r>
              <a:rPr lang="en-US" sz="5400" dirty="0" smtClean="0">
                <a:solidFill>
                  <a:schemeClr val="tx2">
                    <a:lumMod val="90000"/>
                    <a:lumOff val="10000"/>
                  </a:schemeClr>
                </a:solidFill>
                <a:effectLst>
                  <a:outerShdw blurRad="38100" dist="38100" dir="2700000" algn="tl">
                    <a:srgbClr val="000000">
                      <a:alpha val="43137"/>
                    </a:srgbClr>
                  </a:outerShdw>
                </a:effectLst>
              </a:rPr>
              <a:t>Trusted Agent and</a:t>
            </a:r>
            <a:br>
              <a:rPr lang="en-US" sz="5400" dirty="0" smtClean="0">
                <a:solidFill>
                  <a:schemeClr val="tx2">
                    <a:lumMod val="90000"/>
                    <a:lumOff val="10000"/>
                  </a:schemeClr>
                </a:solidFill>
                <a:effectLst>
                  <a:outerShdw blurRad="38100" dist="38100" dir="2700000" algn="tl">
                    <a:srgbClr val="000000">
                      <a:alpha val="43137"/>
                    </a:srgbClr>
                  </a:outerShdw>
                </a:effectLst>
              </a:rPr>
            </a:br>
            <a:r>
              <a:rPr lang="en-US" sz="5400" dirty="0" smtClean="0">
                <a:solidFill>
                  <a:schemeClr val="tx2">
                    <a:lumMod val="90000"/>
                    <a:lumOff val="10000"/>
                  </a:schemeClr>
                </a:solidFill>
                <a:effectLst>
                  <a:outerShdw blurRad="38100" dist="38100" dir="2700000" algn="tl">
                    <a:srgbClr val="000000">
                      <a:alpha val="43137"/>
                    </a:srgbClr>
                  </a:outerShdw>
                </a:effectLst>
              </a:rPr>
              <a:t>Identity Proofing</a:t>
            </a:r>
            <a:endParaRPr lang="en-US" sz="2800" dirty="0">
              <a:solidFill>
                <a:schemeClr val="tx2">
                  <a:lumMod val="90000"/>
                  <a:lumOff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997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419600"/>
          </a:xfrm>
        </p:spPr>
        <p:txBody>
          <a:bodyPr>
            <a:normAutofit/>
          </a:bodyPr>
          <a:lstStyle/>
          <a:p>
            <a:pPr algn="ctr"/>
            <a:r>
              <a:rPr lang="en-US" sz="3200" b="1" u="sng" dirty="0" smtClean="0"/>
              <a:t>Changes </a:t>
            </a:r>
            <a:r>
              <a:rPr lang="en-US" sz="3200" b="1" u="sng" dirty="0"/>
              <a:t>to ID Proofing </a:t>
            </a:r>
            <a:r>
              <a:rPr lang="en-US" sz="3200" b="1" u="sng" dirty="0" smtClean="0"/>
              <a:t>Requirements</a:t>
            </a:r>
          </a:p>
          <a:p>
            <a:pPr algn="ctr"/>
            <a:endParaRPr lang="en-US" sz="3200" b="1" u="sng" dirty="0" smtClean="0"/>
          </a:p>
          <a:p>
            <a:pPr lvl="1"/>
            <a:r>
              <a:rPr lang="en-US" sz="2800" dirty="0" smtClean="0"/>
              <a:t>Identity proofing requirements may change</a:t>
            </a:r>
          </a:p>
          <a:p>
            <a:pPr lvl="1"/>
            <a:endParaRPr lang="en-US" sz="2800" dirty="0" smtClean="0"/>
          </a:p>
          <a:p>
            <a:pPr lvl="1"/>
            <a:r>
              <a:rPr lang="en-US" sz="2800" dirty="0" smtClean="0"/>
              <a:t>Advance notice of these changes will be given where possible</a:t>
            </a:r>
          </a:p>
          <a:p>
            <a:pPr marL="0" indent="0">
              <a:buNone/>
            </a:pPr>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50</a:t>
            </a:fld>
            <a:endParaRPr lang="en-US"/>
          </a:p>
        </p:txBody>
      </p:sp>
      <p:sp>
        <p:nvSpPr>
          <p:cNvPr id="6" name="Title 1"/>
          <p:cNvSpPr>
            <a:spLocks noGrp="1"/>
          </p:cNvSpPr>
          <p:nvPr>
            <p:ph type="title"/>
          </p:nvPr>
        </p:nvSpPr>
        <p:spPr>
          <a:xfrm>
            <a:off x="228600" y="381000"/>
            <a:ext cx="8610600" cy="838200"/>
          </a:xfrm>
        </p:spPr>
        <p:txBody>
          <a:bodyPr>
            <a:noAutofit/>
          </a:bodyPr>
          <a:lstStyle/>
          <a:p>
            <a:r>
              <a:rPr lang="en-US" sz="4800" dirty="0" smtClean="0"/>
              <a:t>Additional Information</a:t>
            </a:r>
            <a:endParaRPr lang="en-US" sz="4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382000" cy="4267200"/>
          </a:xfrm>
        </p:spPr>
        <p:txBody>
          <a:bodyPr>
            <a:normAutofit/>
          </a:bodyPr>
          <a:lstStyle/>
          <a:p>
            <a:pPr algn="ctr"/>
            <a:r>
              <a:rPr lang="en-US" sz="2800" b="1" u="sng" dirty="0" smtClean="0"/>
              <a:t>Retroactive Identity Proofing Not Required</a:t>
            </a:r>
          </a:p>
          <a:p>
            <a:endParaRPr lang="en-US" sz="2400" b="1" dirty="0"/>
          </a:p>
          <a:p>
            <a:pPr lvl="1"/>
            <a:r>
              <a:rPr lang="en-US" sz="2200" dirty="0"/>
              <a:t>If End Users were historically ID </a:t>
            </a:r>
            <a:r>
              <a:rPr lang="en-US" sz="2200" dirty="0" smtClean="0"/>
              <a:t>proofed, in accordance with the Rules*, </a:t>
            </a:r>
            <a:r>
              <a:rPr lang="en-US" sz="2200" dirty="0"/>
              <a:t>additional </a:t>
            </a:r>
            <a:r>
              <a:rPr lang="en-US" sz="2200" dirty="0" smtClean="0"/>
              <a:t>identity </a:t>
            </a:r>
            <a:r>
              <a:rPr lang="en-US" sz="2200" dirty="0"/>
              <a:t>proofing </a:t>
            </a:r>
            <a:r>
              <a:rPr lang="en-US" sz="2200" dirty="0" smtClean="0"/>
              <a:t>is not </a:t>
            </a:r>
            <a:r>
              <a:rPr lang="en-US" sz="2200" dirty="0"/>
              <a:t>required</a:t>
            </a:r>
          </a:p>
          <a:p>
            <a:pPr marL="393192" lvl="1" indent="0">
              <a:buNone/>
            </a:pPr>
            <a:endParaRPr lang="en-US" sz="2200" dirty="0" smtClean="0"/>
          </a:p>
          <a:p>
            <a:pPr marL="393192" lvl="1" indent="0">
              <a:buNone/>
            </a:pPr>
            <a:endParaRPr lang="en-US" sz="2200" dirty="0" smtClean="0"/>
          </a:p>
          <a:p>
            <a:pPr marL="365760" lvl="1" indent="0">
              <a:buNone/>
            </a:pPr>
            <a:r>
              <a:rPr lang="en-US" sz="2200" dirty="0">
                <a:solidFill>
                  <a:schemeClr val="bg2">
                    <a:lumMod val="50000"/>
                  </a:schemeClr>
                </a:solidFill>
              </a:rPr>
              <a:t>*Refer to DirectTrust Community X.509 Certificate </a:t>
            </a:r>
            <a:r>
              <a:rPr lang="en-US" sz="2200" dirty="0" smtClean="0">
                <a:solidFill>
                  <a:schemeClr val="bg2">
                    <a:lumMod val="50000"/>
                  </a:schemeClr>
                </a:solidFill>
              </a:rPr>
              <a:t>Policy for the Rules</a:t>
            </a:r>
            <a:endParaRPr lang="en-US" sz="900" dirty="0" smtClean="0">
              <a:solidFill>
                <a:schemeClr val="bg2">
                  <a:lumMod val="50000"/>
                </a:schemeClr>
              </a:solidFill>
            </a:endParaRPr>
          </a:p>
          <a:p>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51</a:t>
            </a:fld>
            <a:endParaRPr lang="en-US"/>
          </a:p>
        </p:txBody>
      </p:sp>
      <p:sp>
        <p:nvSpPr>
          <p:cNvPr id="6" name="Title 1"/>
          <p:cNvSpPr>
            <a:spLocks noGrp="1"/>
          </p:cNvSpPr>
          <p:nvPr>
            <p:ph type="title"/>
          </p:nvPr>
        </p:nvSpPr>
        <p:spPr>
          <a:xfrm>
            <a:off x="152400" y="152400"/>
            <a:ext cx="8839200" cy="1371600"/>
          </a:xfrm>
        </p:spPr>
        <p:txBody>
          <a:bodyPr>
            <a:noAutofit/>
          </a:bodyPr>
          <a:lstStyle/>
          <a:p>
            <a:r>
              <a:rPr lang="en-US" sz="4800" dirty="0" smtClean="0"/>
              <a:t>Additional Information </a:t>
            </a:r>
            <a:r>
              <a:rPr lang="en-US" sz="3600" dirty="0" smtClean="0"/>
              <a:t>(Cont’d)</a:t>
            </a:r>
            <a:endParaRPr lang="en-US" sz="3600" dirty="0"/>
          </a:p>
        </p:txBody>
      </p:sp>
    </p:spTree>
    <p:extLst>
      <p:ext uri="{BB962C8B-B14F-4D97-AF65-F5344CB8AC3E}">
        <p14:creationId xmlns:p14="http://schemas.microsoft.com/office/powerpoint/2010/main" val="297822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4876800"/>
          </a:xfrm>
        </p:spPr>
        <p:txBody>
          <a:bodyPr>
            <a:normAutofit/>
          </a:bodyPr>
          <a:lstStyle/>
          <a:p>
            <a:pPr algn="ctr"/>
            <a:r>
              <a:rPr lang="en-US" sz="2400" b="1" u="sng" dirty="0" smtClean="0"/>
              <a:t>Audit</a:t>
            </a:r>
          </a:p>
          <a:p>
            <a:pPr marL="288925" lvl="1" indent="-182563"/>
            <a:r>
              <a:rPr lang="en-US" sz="2200" dirty="0" smtClean="0"/>
              <a:t>MedAllies may </a:t>
            </a:r>
            <a:r>
              <a:rPr lang="en-US" sz="2200" dirty="0"/>
              <a:t>audit compliance </a:t>
            </a:r>
            <a:r>
              <a:rPr lang="en-US" sz="2200" dirty="0" smtClean="0"/>
              <a:t>to the </a:t>
            </a:r>
            <a:r>
              <a:rPr lang="en-US" sz="2200" dirty="0"/>
              <a:t>Trusted </a:t>
            </a:r>
            <a:r>
              <a:rPr lang="en-US" sz="2200" dirty="0" smtClean="0"/>
              <a:t>Agent Addendum at any time</a:t>
            </a:r>
          </a:p>
          <a:p>
            <a:pPr marL="288925" lvl="1" indent="-182563"/>
            <a:endParaRPr lang="en-US" sz="2200" dirty="0" smtClean="0"/>
          </a:p>
          <a:p>
            <a:pPr marL="288925" lvl="1" indent="-182563"/>
            <a:r>
              <a:rPr lang="en-US" sz="2200" dirty="0" smtClean="0"/>
              <a:t>Provider </a:t>
            </a:r>
            <a:r>
              <a:rPr lang="en-US" sz="2200" dirty="0"/>
              <a:t>Organization </a:t>
            </a:r>
            <a:r>
              <a:rPr lang="en-US" sz="2200" dirty="0" smtClean="0"/>
              <a:t>will </a:t>
            </a:r>
            <a:r>
              <a:rPr lang="en-US" sz="2200" dirty="0"/>
              <a:t>provide </a:t>
            </a:r>
            <a:r>
              <a:rPr lang="en-US" sz="2200" dirty="0" smtClean="0"/>
              <a:t>MedAllies </a:t>
            </a:r>
            <a:r>
              <a:rPr lang="en-US" sz="2200" dirty="0"/>
              <a:t>with access </a:t>
            </a:r>
            <a:r>
              <a:rPr lang="en-US" sz="2200" dirty="0" smtClean="0"/>
              <a:t>to data</a:t>
            </a:r>
          </a:p>
          <a:p>
            <a:pPr marL="563245" lvl="3" indent="-182563"/>
            <a:r>
              <a:rPr lang="en-US" sz="2000" dirty="0" smtClean="0"/>
              <a:t>Upon </a:t>
            </a:r>
            <a:r>
              <a:rPr lang="en-US" sz="2000" dirty="0"/>
              <a:t>reasonable advance notice</a:t>
            </a:r>
            <a:endParaRPr lang="en-US" sz="2000" dirty="0" smtClean="0"/>
          </a:p>
          <a:p>
            <a:pPr marL="288925" lvl="1" indent="-182563"/>
            <a:endParaRPr lang="en-US" sz="2200" dirty="0" smtClean="0"/>
          </a:p>
          <a:p>
            <a:pPr marL="288925" lvl="1" indent="-182563"/>
            <a:r>
              <a:rPr lang="en-US" sz="2200" dirty="0" smtClean="0"/>
              <a:t>MedAllies </a:t>
            </a:r>
            <a:r>
              <a:rPr lang="en-US" sz="2200" dirty="0"/>
              <a:t>will only need to verify that </a:t>
            </a:r>
            <a:r>
              <a:rPr lang="en-US" sz="2200" dirty="0" smtClean="0"/>
              <a:t>I-9 documentation exists</a:t>
            </a:r>
          </a:p>
          <a:p>
            <a:pPr marL="563245" lvl="3" indent="-182563"/>
            <a:r>
              <a:rPr lang="en-US" sz="2000" dirty="0" smtClean="0"/>
              <a:t>Will </a:t>
            </a:r>
            <a:r>
              <a:rPr lang="en-US" sz="2000" b="1" dirty="0"/>
              <a:t>not</a:t>
            </a:r>
            <a:r>
              <a:rPr lang="en-US" sz="2000" dirty="0"/>
              <a:t> need a copy of or any information from these documents</a:t>
            </a:r>
          </a:p>
          <a:p>
            <a:pPr lvl="1"/>
            <a:endParaRPr lang="en-US" sz="1100" dirty="0"/>
          </a:p>
          <a:p>
            <a:endParaRPr lang="en-US"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52</a:t>
            </a:fld>
            <a:endParaRPr lang="en-US"/>
          </a:p>
        </p:txBody>
      </p:sp>
      <p:sp>
        <p:nvSpPr>
          <p:cNvPr id="7" name="Title 1"/>
          <p:cNvSpPr>
            <a:spLocks noGrp="1"/>
          </p:cNvSpPr>
          <p:nvPr>
            <p:ph type="title"/>
          </p:nvPr>
        </p:nvSpPr>
        <p:spPr>
          <a:xfrm>
            <a:off x="152400" y="152400"/>
            <a:ext cx="8839200" cy="1371600"/>
          </a:xfrm>
        </p:spPr>
        <p:txBody>
          <a:bodyPr>
            <a:noAutofit/>
          </a:bodyPr>
          <a:lstStyle/>
          <a:p>
            <a:r>
              <a:rPr lang="en-US" sz="4800" dirty="0" smtClean="0"/>
              <a:t>Additional Information </a:t>
            </a:r>
            <a:r>
              <a:rPr lang="en-US" sz="3600" dirty="0" smtClean="0"/>
              <a:t>(Cont’d)</a:t>
            </a:r>
            <a:endParaRPr lang="en-US" sz="3600" dirty="0"/>
          </a:p>
        </p:txBody>
      </p:sp>
    </p:spTree>
    <p:extLst>
      <p:ext uri="{BB962C8B-B14F-4D97-AF65-F5344CB8AC3E}">
        <p14:creationId xmlns:p14="http://schemas.microsoft.com/office/powerpoint/2010/main" val="36253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8458200" cy="4419600"/>
          </a:xfrm>
        </p:spPr>
        <p:txBody>
          <a:bodyPr>
            <a:normAutofit/>
          </a:bodyPr>
          <a:lstStyle/>
          <a:p>
            <a:pPr algn="ctr"/>
            <a:r>
              <a:rPr lang="en-US" sz="2200" b="1" u="sng" dirty="0" smtClean="0"/>
              <a:t>Termination </a:t>
            </a:r>
            <a:r>
              <a:rPr lang="en-US" sz="2200" b="1" u="sng" dirty="0"/>
              <a:t>of Trusted Agent </a:t>
            </a:r>
            <a:r>
              <a:rPr lang="en-US" sz="2200" b="1" u="sng" dirty="0" smtClean="0"/>
              <a:t>Appointment</a:t>
            </a:r>
          </a:p>
          <a:p>
            <a:pPr algn="ctr">
              <a:spcAft>
                <a:spcPts val="600"/>
              </a:spcAft>
            </a:pPr>
            <a:endParaRPr lang="en-US" sz="2200" b="1" u="sng" dirty="0"/>
          </a:p>
          <a:p>
            <a:pPr lvl="1">
              <a:spcAft>
                <a:spcPts val="600"/>
              </a:spcAft>
            </a:pPr>
            <a:r>
              <a:rPr lang="en-US" sz="2400" dirty="0"/>
              <a:t>MedAllies may require the Provider Organization to terminate the appointment </a:t>
            </a:r>
            <a:r>
              <a:rPr lang="en-US" sz="2400" dirty="0" smtClean="0"/>
              <a:t>if:</a:t>
            </a:r>
          </a:p>
          <a:p>
            <a:pPr lvl="2">
              <a:spcAft>
                <a:spcPts val="600"/>
              </a:spcAft>
            </a:pPr>
            <a:r>
              <a:rPr lang="en-US" sz="2200" dirty="0" smtClean="0"/>
              <a:t>Trusted </a:t>
            </a:r>
            <a:r>
              <a:rPr lang="en-US" sz="2200" dirty="0"/>
              <a:t>Agent fails to comply </a:t>
            </a:r>
            <a:r>
              <a:rPr lang="en-US" sz="2200" dirty="0" smtClean="0"/>
              <a:t>the Trusted Agent Addendum</a:t>
            </a:r>
          </a:p>
          <a:p>
            <a:pPr lvl="2">
              <a:spcAft>
                <a:spcPts val="600"/>
              </a:spcAft>
            </a:pPr>
            <a:r>
              <a:rPr lang="en-US" sz="2200" dirty="0" smtClean="0"/>
              <a:t>Security concern</a:t>
            </a:r>
          </a:p>
          <a:p>
            <a:pPr lvl="3">
              <a:spcAft>
                <a:spcPts val="600"/>
              </a:spcAft>
            </a:pPr>
            <a:r>
              <a:rPr lang="en-US" sz="2200" dirty="0" smtClean="0"/>
              <a:t>i.e. Audit </a:t>
            </a:r>
            <a:r>
              <a:rPr lang="en-US" sz="2200" dirty="0"/>
              <a:t>shows no documentation for End User on </a:t>
            </a:r>
            <a:r>
              <a:rPr lang="en-US" sz="2200" dirty="0" smtClean="0"/>
              <a:t>file</a:t>
            </a:r>
          </a:p>
        </p:txBody>
      </p:sp>
      <p:sp>
        <p:nvSpPr>
          <p:cNvPr id="5" name="Slide Number Placeholder 4"/>
          <p:cNvSpPr>
            <a:spLocks noGrp="1"/>
          </p:cNvSpPr>
          <p:nvPr>
            <p:ph type="sldNum" sz="quarter" idx="12"/>
          </p:nvPr>
        </p:nvSpPr>
        <p:spPr/>
        <p:txBody>
          <a:bodyPr/>
          <a:lstStyle/>
          <a:p>
            <a:fld id="{537EB20F-C876-40FD-8D36-89E562F4E684}" type="slidenum">
              <a:rPr lang="en-US" smtClean="0"/>
              <a:pPr/>
              <a:t>53</a:t>
            </a:fld>
            <a:endParaRPr lang="en-US"/>
          </a:p>
        </p:txBody>
      </p:sp>
      <p:sp>
        <p:nvSpPr>
          <p:cNvPr id="6" name="Title 1"/>
          <p:cNvSpPr>
            <a:spLocks noGrp="1"/>
          </p:cNvSpPr>
          <p:nvPr>
            <p:ph type="title"/>
          </p:nvPr>
        </p:nvSpPr>
        <p:spPr>
          <a:xfrm>
            <a:off x="152400" y="152400"/>
            <a:ext cx="8839200" cy="1371600"/>
          </a:xfrm>
        </p:spPr>
        <p:txBody>
          <a:bodyPr>
            <a:noAutofit/>
          </a:bodyPr>
          <a:lstStyle/>
          <a:p>
            <a:r>
              <a:rPr lang="en-US" sz="4800" dirty="0" smtClean="0"/>
              <a:t>Additional Information </a:t>
            </a:r>
            <a:r>
              <a:rPr lang="en-US" sz="3600" dirty="0" smtClean="0"/>
              <a:t>(Cont’d)</a:t>
            </a:r>
            <a:endParaRPr lang="en-US" sz="3600" dirty="0"/>
          </a:p>
        </p:txBody>
      </p:sp>
    </p:spTree>
    <p:extLst>
      <p:ext uri="{BB962C8B-B14F-4D97-AF65-F5344CB8AC3E}">
        <p14:creationId xmlns:p14="http://schemas.microsoft.com/office/powerpoint/2010/main" val="147709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8686800" cy="4572000"/>
          </a:xfrm>
        </p:spPr>
        <p:txBody>
          <a:bodyPr>
            <a:normAutofit/>
          </a:bodyPr>
          <a:lstStyle/>
          <a:p>
            <a:r>
              <a:rPr lang="en-US" sz="2800" dirty="0" smtClean="0"/>
              <a:t>Additional Resources are made available: </a:t>
            </a:r>
            <a:r>
              <a:rPr lang="en-US" sz="2800" dirty="0">
                <a:hlinkClick r:id="rId2"/>
              </a:rPr>
              <a:t>http://</a:t>
            </a:r>
            <a:r>
              <a:rPr lang="en-US" sz="2800" dirty="0" smtClean="0">
                <a:hlinkClick r:id="rId2"/>
              </a:rPr>
              <a:t>medallies.com/trustedagent.html</a:t>
            </a:r>
            <a:r>
              <a:rPr lang="en-US" sz="2800" dirty="0" smtClean="0"/>
              <a:t> </a:t>
            </a:r>
          </a:p>
          <a:p>
            <a:pPr lvl="1"/>
            <a:r>
              <a:rPr lang="en-US" sz="2000" dirty="0"/>
              <a:t>DirectTrust Community X.509 Certificate Policy</a:t>
            </a:r>
          </a:p>
          <a:p>
            <a:pPr lvl="1"/>
            <a:r>
              <a:rPr lang="en-US" sz="2000" dirty="0"/>
              <a:t>MedAllies Certificate Policy </a:t>
            </a:r>
            <a:r>
              <a:rPr lang="en-US" sz="2000" dirty="0" smtClean="0"/>
              <a:t>Statement</a:t>
            </a:r>
          </a:p>
          <a:p>
            <a:pPr lvl="1"/>
            <a:r>
              <a:rPr lang="en-US" sz="2000" dirty="0" smtClean="0"/>
              <a:t>This Presentation</a:t>
            </a:r>
          </a:p>
          <a:p>
            <a:pPr lvl="1"/>
            <a:r>
              <a:rPr lang="en-US" sz="2000" dirty="0" smtClean="0"/>
              <a:t>Audit information</a:t>
            </a:r>
            <a:endParaRPr lang="en-US" sz="2000" dirty="0"/>
          </a:p>
          <a:p>
            <a:pPr marL="0" indent="0">
              <a:buNone/>
            </a:pPr>
            <a:endParaRPr lang="en-US" sz="2800" dirty="0" smtClean="0"/>
          </a:p>
          <a:p>
            <a:r>
              <a:rPr lang="en-US" sz="2800" dirty="0" smtClean="0"/>
              <a:t>The Trusted Agent should be familiar with these documents and should know where they can be accessed in the event of an audit.</a:t>
            </a:r>
          </a:p>
        </p:txBody>
      </p:sp>
      <p:sp>
        <p:nvSpPr>
          <p:cNvPr id="3" name="Slide Number Placeholder 2"/>
          <p:cNvSpPr>
            <a:spLocks noGrp="1"/>
          </p:cNvSpPr>
          <p:nvPr>
            <p:ph type="sldNum" sz="quarter" idx="12"/>
          </p:nvPr>
        </p:nvSpPr>
        <p:spPr/>
        <p:txBody>
          <a:bodyPr/>
          <a:lstStyle/>
          <a:p>
            <a:fld id="{537EB20F-C876-40FD-8D36-89E562F4E684}" type="slidenum">
              <a:rPr lang="en-US" smtClean="0"/>
              <a:pPr/>
              <a:t>54</a:t>
            </a:fld>
            <a:endParaRPr lang="en-US"/>
          </a:p>
        </p:txBody>
      </p:sp>
      <p:sp>
        <p:nvSpPr>
          <p:cNvPr id="4" name="Title 3"/>
          <p:cNvSpPr>
            <a:spLocks noGrp="1"/>
          </p:cNvSpPr>
          <p:nvPr>
            <p:ph type="title"/>
          </p:nvPr>
        </p:nvSpPr>
        <p:spPr/>
        <p:txBody>
          <a:bodyPr/>
          <a:lstStyle/>
          <a:p>
            <a:r>
              <a:rPr lang="en-US" sz="5400" dirty="0" smtClean="0"/>
              <a:t>Resources</a:t>
            </a:r>
            <a:endParaRPr lang="en-US" sz="5400" dirty="0"/>
          </a:p>
        </p:txBody>
      </p:sp>
    </p:spTree>
    <p:extLst>
      <p:ext uri="{BB962C8B-B14F-4D97-AF65-F5344CB8AC3E}">
        <p14:creationId xmlns:p14="http://schemas.microsoft.com/office/powerpoint/2010/main" val="192927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37EB20F-C876-40FD-8D36-89E562F4E684}" type="slidenum">
              <a:rPr lang="en-US" smtClean="0"/>
              <a:pPr/>
              <a:t>55</a:t>
            </a:fld>
            <a:endParaRPr lang="en-US"/>
          </a:p>
        </p:txBody>
      </p:sp>
      <p:sp>
        <p:nvSpPr>
          <p:cNvPr id="3" name="Title 2"/>
          <p:cNvSpPr>
            <a:spLocks noGrp="1"/>
          </p:cNvSpPr>
          <p:nvPr>
            <p:ph type="title"/>
          </p:nvPr>
        </p:nvSpPr>
        <p:spPr/>
        <p:txBody>
          <a:bodyPr/>
          <a:lstStyle/>
          <a:p>
            <a:r>
              <a:rPr lang="en-US" sz="5400" dirty="0" smtClean="0"/>
              <a:t>Questions?</a:t>
            </a:r>
            <a:endParaRPr lang="en-US" sz="5400" dirty="0"/>
          </a:p>
        </p:txBody>
      </p:sp>
      <p:sp>
        <p:nvSpPr>
          <p:cNvPr id="4" name="Title 1"/>
          <p:cNvSpPr txBox="1">
            <a:spLocks/>
          </p:cNvSpPr>
          <p:nvPr/>
        </p:nvSpPr>
        <p:spPr>
          <a:xfrm>
            <a:off x="685800" y="5257800"/>
            <a:ext cx="78516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5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Subtitle 2"/>
          <p:cNvSpPr txBox="1">
            <a:spLocks/>
          </p:cNvSpPr>
          <p:nvPr/>
        </p:nvSpPr>
        <p:spPr>
          <a:xfrm>
            <a:off x="251347" y="1676400"/>
            <a:ext cx="8458200" cy="3276600"/>
          </a:xfrm>
          <a:prstGeom prst="rect">
            <a:avLst/>
          </a:prstGeom>
        </p:spPr>
        <p:txBody>
          <a:bodyPr vert="horz">
            <a:normAutofit/>
          </a:bodyPr>
          <a:lstStyle/>
          <a:p>
            <a:pPr algn="ctr"/>
            <a:r>
              <a:rPr kumimoji="0" lang="en-US" sz="4000" b="0" i="0" u="none" strike="noStrike" kern="1200" cap="none" spc="0" normalizeH="0" baseline="0" noProof="0" dirty="0" smtClean="0">
                <a:ln>
                  <a:noFill/>
                </a:ln>
                <a:solidFill>
                  <a:schemeClr val="tx1"/>
                </a:solidFill>
                <a:effectLst/>
                <a:uLnTx/>
                <a:uFillTx/>
                <a:latin typeface="+mn-lt"/>
                <a:ea typeface="+mn-ea"/>
                <a:cs typeface="+mn-cs"/>
              </a:rPr>
              <a:t>	</a:t>
            </a:r>
          </a:p>
          <a:p>
            <a:pPr algn="ctr"/>
            <a:r>
              <a:rPr kumimoji="0" lang="en-US" sz="4000" b="0" i="0" u="none" strike="noStrike" kern="1200" cap="none" spc="0" normalizeH="0" baseline="0" noProof="0" dirty="0" smtClean="0">
                <a:ln>
                  <a:noFill/>
                </a:ln>
                <a:solidFill>
                  <a:schemeClr val="tx2"/>
                </a:solidFill>
                <a:effectLst/>
                <a:uLnTx/>
                <a:uFillTx/>
                <a:latin typeface="+mn-lt"/>
                <a:ea typeface="+mn-ea"/>
                <a:cs typeface="+mn-cs"/>
              </a:rPr>
              <a:t>Questions can be directed to the </a:t>
            </a:r>
            <a:r>
              <a:rPr lang="en-US" sz="4000" dirty="0" smtClean="0">
                <a:solidFill>
                  <a:schemeClr val="tx2"/>
                </a:solidFill>
              </a:rPr>
              <a:t>MedAllies Support Center:</a:t>
            </a:r>
            <a:endParaRPr lang="en-US" sz="4000" dirty="0">
              <a:solidFill>
                <a:schemeClr val="tx2"/>
              </a:solidFill>
            </a:endParaRPr>
          </a:p>
          <a:p>
            <a:pPr algn="ctr"/>
            <a:r>
              <a:rPr lang="en-US" sz="4000" dirty="0">
                <a:solidFill>
                  <a:schemeClr val="tx2"/>
                </a:solidFill>
              </a:rPr>
              <a:t>(845) </a:t>
            </a:r>
            <a:r>
              <a:rPr lang="en-US" sz="4000" dirty="0" smtClean="0">
                <a:solidFill>
                  <a:schemeClr val="tx2"/>
                </a:solidFill>
              </a:rPr>
              <a:t>896-0191, Option 1</a:t>
            </a:r>
          </a:p>
          <a:p>
            <a:pPr algn="ctr"/>
            <a:r>
              <a:rPr lang="en-US" sz="4000" dirty="0" smtClean="0">
                <a:solidFill>
                  <a:schemeClr val="tx2"/>
                </a:solidFill>
              </a:rPr>
              <a:t>or supportcenter@medallies.com</a:t>
            </a:r>
          </a:p>
        </p:txBody>
      </p:sp>
      <p:pic>
        <p:nvPicPr>
          <p:cNvPr id="7" name="Picture 4" descr="http://0101.nccdn.net/1_5/16b/1d0/3ac/MEDallies-Direct-t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5580451"/>
            <a:ext cx="4506686" cy="726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981199"/>
            <a:ext cx="8407893" cy="4145279"/>
          </a:xfrm>
        </p:spPr>
        <p:txBody>
          <a:bodyPr>
            <a:normAutofit/>
          </a:bodyPr>
          <a:lstStyle/>
          <a:p>
            <a:pPr lvl="1"/>
            <a:r>
              <a:rPr lang="en-US" sz="2800" dirty="0" smtClean="0"/>
              <a:t>Trusted </a:t>
            </a:r>
            <a:r>
              <a:rPr lang="en-US" sz="2800" dirty="0"/>
              <a:t>Agent ensures </a:t>
            </a:r>
            <a:r>
              <a:rPr lang="en-US" sz="2800" dirty="0" smtClean="0"/>
              <a:t>provider’s </a:t>
            </a:r>
            <a:r>
              <a:rPr lang="en-US" sz="2800" dirty="0"/>
              <a:t>identity is </a:t>
            </a:r>
            <a:r>
              <a:rPr lang="en-US" sz="2800" dirty="0" smtClean="0"/>
              <a:t>verified prior to provider being able to communicate electronically</a:t>
            </a:r>
          </a:p>
          <a:p>
            <a:pPr marL="617220" lvl="1" indent="-342900"/>
            <a:endParaRPr lang="en-US" sz="2800" dirty="0" smtClean="0"/>
          </a:p>
          <a:p>
            <a:pPr lvl="1"/>
            <a:r>
              <a:rPr lang="en-US" sz="2800" dirty="0"/>
              <a:t>Identity Proofing (ID Proofing) </a:t>
            </a:r>
            <a:r>
              <a:rPr lang="en-US" sz="2800" dirty="0" smtClean="0"/>
              <a:t>is verifying </a:t>
            </a:r>
            <a:r>
              <a:rPr lang="en-US" sz="2800" dirty="0"/>
              <a:t>a person is who they claim to be </a:t>
            </a:r>
          </a:p>
          <a:p>
            <a:pPr lvl="2"/>
            <a:r>
              <a:rPr lang="en-US" sz="2200" dirty="0" smtClean="0"/>
              <a:t>Collection </a:t>
            </a:r>
            <a:r>
              <a:rPr lang="en-US" sz="2200" dirty="0"/>
              <a:t>of identity verification documentation</a:t>
            </a:r>
          </a:p>
          <a:p>
            <a:pPr lvl="2"/>
            <a:r>
              <a:rPr lang="en-US" sz="2200" dirty="0" smtClean="0"/>
              <a:t>A Trusted Agent is one method of identity proofing</a:t>
            </a:r>
          </a:p>
        </p:txBody>
      </p:sp>
      <p:sp>
        <p:nvSpPr>
          <p:cNvPr id="4" name="Slide Number Placeholder 3"/>
          <p:cNvSpPr>
            <a:spLocks noGrp="1"/>
          </p:cNvSpPr>
          <p:nvPr>
            <p:ph type="sldNum" sz="quarter" idx="12"/>
          </p:nvPr>
        </p:nvSpPr>
        <p:spPr/>
        <p:txBody>
          <a:bodyPr/>
          <a:lstStyle/>
          <a:p>
            <a:fld id="{537EB20F-C876-40FD-8D36-89E562F4E684}" type="slidenum">
              <a:rPr lang="en-US" smtClean="0"/>
              <a:pPr/>
              <a:t>6</a:t>
            </a:fld>
            <a:endParaRPr lang="en-US"/>
          </a:p>
        </p:txBody>
      </p:sp>
      <p:sp>
        <p:nvSpPr>
          <p:cNvPr id="2" name="Title 1"/>
          <p:cNvSpPr>
            <a:spLocks noGrp="1"/>
          </p:cNvSpPr>
          <p:nvPr>
            <p:ph type="title"/>
          </p:nvPr>
        </p:nvSpPr>
        <p:spPr>
          <a:xfrm>
            <a:off x="152400" y="228600"/>
            <a:ext cx="8763000" cy="1219200"/>
          </a:xfrm>
        </p:spPr>
        <p:txBody>
          <a:bodyPr>
            <a:normAutofit/>
          </a:bodyPr>
          <a:lstStyle/>
          <a:p>
            <a:r>
              <a:rPr lang="en-US" sz="4000" dirty="0" smtClean="0"/>
              <a:t>What is a Trusted Agent?</a:t>
            </a:r>
            <a:endParaRPr lang="en-US" sz="4000" dirty="0"/>
          </a:p>
        </p:txBody>
      </p:sp>
    </p:spTree>
    <p:extLst>
      <p:ext uri="{BB962C8B-B14F-4D97-AF65-F5344CB8AC3E}">
        <p14:creationId xmlns:p14="http://schemas.microsoft.com/office/powerpoint/2010/main" val="311245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1" cy="4267199"/>
          </a:xfrm>
        </p:spPr>
        <p:txBody>
          <a:bodyPr>
            <a:normAutofit/>
          </a:bodyPr>
          <a:lstStyle/>
          <a:p>
            <a:pPr marL="182563" lvl="1" indent="-182563"/>
            <a:r>
              <a:rPr lang="en-US" sz="2400" dirty="0"/>
              <a:t>The Trusted Agent is responsible for ensuring that </a:t>
            </a:r>
            <a:r>
              <a:rPr lang="en-US" sz="2400" dirty="0" smtClean="0"/>
              <a:t>Identity Proofing </a:t>
            </a:r>
            <a:r>
              <a:rPr lang="en-US" sz="2400" dirty="0"/>
              <a:t>processes and procedures are in </a:t>
            </a:r>
            <a:r>
              <a:rPr lang="en-US" sz="2400" dirty="0" smtClean="0"/>
              <a:t>place</a:t>
            </a:r>
          </a:p>
          <a:p>
            <a:pPr marL="182563" lvl="1" indent="-182563">
              <a:buNone/>
            </a:pPr>
            <a:endParaRPr lang="en-US" sz="2400" dirty="0"/>
          </a:p>
          <a:p>
            <a:pPr marL="182563" lvl="1" indent="-182563"/>
            <a:r>
              <a:rPr lang="en-US" sz="2400" dirty="0"/>
              <a:t>If your organization collects I-9 Forms or verifies Medicare enrollment for staff members who will be receiving Direct Accounts, </a:t>
            </a:r>
            <a:r>
              <a:rPr lang="en-US" sz="2400" b="1" dirty="0" smtClean="0"/>
              <a:t>your </a:t>
            </a:r>
            <a:r>
              <a:rPr lang="en-US" sz="2400" b="1" dirty="0"/>
              <a:t>identity proofing processes and procedures are already in place!</a:t>
            </a:r>
          </a:p>
        </p:txBody>
      </p:sp>
      <p:sp>
        <p:nvSpPr>
          <p:cNvPr id="3" name="Title 2"/>
          <p:cNvSpPr>
            <a:spLocks noGrp="1"/>
          </p:cNvSpPr>
          <p:nvPr>
            <p:ph type="title"/>
          </p:nvPr>
        </p:nvSpPr>
        <p:spPr>
          <a:xfrm>
            <a:off x="152400" y="152400"/>
            <a:ext cx="8763000" cy="1295400"/>
          </a:xfrm>
        </p:spPr>
        <p:txBody>
          <a:bodyPr>
            <a:normAutofit/>
          </a:bodyPr>
          <a:lstStyle/>
          <a:p>
            <a:r>
              <a:rPr lang="en-US" sz="4400" dirty="0" smtClean="0"/>
              <a:t>Identity Proofing</a:t>
            </a:r>
            <a:endParaRPr lang="en-US" sz="4400" dirty="0"/>
          </a:p>
        </p:txBody>
      </p:sp>
    </p:spTree>
    <p:extLst>
      <p:ext uri="{BB962C8B-B14F-4D97-AF65-F5344CB8AC3E}">
        <p14:creationId xmlns:p14="http://schemas.microsoft.com/office/powerpoint/2010/main" val="148294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1" cy="4495799"/>
          </a:xfrm>
        </p:spPr>
        <p:txBody>
          <a:bodyPr>
            <a:normAutofit/>
          </a:bodyPr>
          <a:lstStyle/>
          <a:p>
            <a:pPr marL="225425" lvl="1" indent="-182563"/>
            <a:r>
              <a:rPr lang="en-US" sz="2400" dirty="0" smtClean="0"/>
              <a:t>You’re sending PHI to the Cardiologist you are referring to electronically…</a:t>
            </a:r>
          </a:p>
          <a:p>
            <a:pPr marL="225425" lvl="1" indent="-182563"/>
            <a:r>
              <a:rPr lang="en-US" sz="2400" dirty="0" smtClean="0"/>
              <a:t>How do you know that the Cardiologist you’re sending to is who they say they are?</a:t>
            </a:r>
            <a:endParaRPr lang="en-US" sz="2400"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3962400"/>
            <a:ext cx="5238750" cy="25527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152400" y="152400"/>
            <a:ext cx="8763000" cy="1295400"/>
          </a:xfrm>
        </p:spPr>
        <p:txBody>
          <a:bodyPr>
            <a:normAutofit/>
          </a:bodyPr>
          <a:lstStyle/>
          <a:p>
            <a:r>
              <a:rPr lang="en-US" sz="3600" dirty="0"/>
              <a:t>Why do I need a Trusted Agent?</a:t>
            </a:r>
          </a:p>
        </p:txBody>
      </p:sp>
    </p:spTree>
    <p:extLst>
      <p:ext uri="{BB962C8B-B14F-4D97-AF65-F5344CB8AC3E}">
        <p14:creationId xmlns:p14="http://schemas.microsoft.com/office/powerpoint/2010/main" val="260916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1" cy="4495799"/>
          </a:xfrm>
        </p:spPr>
        <p:txBody>
          <a:bodyPr>
            <a:normAutofit/>
          </a:bodyPr>
          <a:lstStyle/>
          <a:p>
            <a:pPr marL="182563" lvl="1" indent="-182563"/>
            <a:r>
              <a:rPr lang="en-US" sz="2400" dirty="0" smtClean="0"/>
              <a:t>You’re receiving PHI from the Hospital at patient discharge electronically…</a:t>
            </a:r>
          </a:p>
          <a:p>
            <a:pPr marL="182563" lvl="1" indent="-182563"/>
            <a:r>
              <a:rPr lang="en-US" sz="2400" dirty="0" smtClean="0"/>
              <a:t>How do you know that you can trust that the PHI came from a legitimate  hospital employee?</a:t>
            </a:r>
            <a:endParaRPr lang="en-US" sz="2400" dirty="0"/>
          </a:p>
        </p:txBody>
      </p:sp>
      <p:sp>
        <p:nvSpPr>
          <p:cNvPr id="5" name="Slide Number Placeholder 4"/>
          <p:cNvSpPr>
            <a:spLocks noGrp="1"/>
          </p:cNvSpPr>
          <p:nvPr>
            <p:ph type="sldNum" sz="quarter" idx="12"/>
          </p:nvPr>
        </p:nvSpPr>
        <p:spPr/>
        <p:txBody>
          <a:bodyPr/>
          <a:lstStyle/>
          <a:p>
            <a:fld id="{537EB20F-C876-40FD-8D36-89E562F4E684}" type="slidenum">
              <a:rPr lang="en-US" smtClean="0"/>
              <a:pPr/>
              <a:t>9</a:t>
            </a:fld>
            <a:endParaRPr lang="en-US"/>
          </a:p>
        </p:txBody>
      </p:sp>
      <p:sp>
        <p:nvSpPr>
          <p:cNvPr id="3" name="Title 2"/>
          <p:cNvSpPr>
            <a:spLocks noGrp="1"/>
          </p:cNvSpPr>
          <p:nvPr>
            <p:ph type="title"/>
          </p:nvPr>
        </p:nvSpPr>
        <p:spPr>
          <a:xfrm>
            <a:off x="152400" y="152400"/>
            <a:ext cx="8763000" cy="1295400"/>
          </a:xfrm>
        </p:spPr>
        <p:txBody>
          <a:bodyPr>
            <a:normAutofit/>
          </a:bodyPr>
          <a:lstStyle/>
          <a:p>
            <a:r>
              <a:rPr lang="en-US" sz="3600" dirty="0"/>
              <a:t>Why do I need a Trusted Agent?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86200"/>
            <a:ext cx="4925989" cy="24003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49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rgbClr val="061F23"/>
      </a:dk1>
      <a:lt1>
        <a:srgbClr val="D9D9D9"/>
      </a:lt1>
      <a:dk2>
        <a:srgbClr val="002060"/>
      </a:dk2>
      <a:lt2>
        <a:srgbClr val="FFFFFF"/>
      </a:lt2>
      <a:accent1>
        <a:srgbClr val="FFFFFF"/>
      </a:accent1>
      <a:accent2>
        <a:srgbClr val="009DD9"/>
      </a:accent2>
      <a:accent3>
        <a:srgbClr val="0BD0D9"/>
      </a:accent3>
      <a:accent4>
        <a:srgbClr val="10CF9B"/>
      </a:accent4>
      <a:accent5>
        <a:srgbClr val="7CCA62"/>
      </a:accent5>
      <a:accent6>
        <a:srgbClr val="A5C249"/>
      </a:accent6>
      <a:hlink>
        <a:srgbClr val="F49100"/>
      </a:hlink>
      <a:folHlink>
        <a:srgbClr val="58CFE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5168</TotalTime>
  <Words>2476</Words>
  <Application>Microsoft Office PowerPoint</Application>
  <PresentationFormat>On-screen Show (4:3)</PresentationFormat>
  <Paragraphs>523</Paragraphs>
  <Slides>55</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21</vt:i4>
      </vt:variant>
      <vt:variant>
        <vt:lpstr>Slide Titles</vt:lpstr>
      </vt:variant>
      <vt:variant>
        <vt:i4>55</vt:i4>
      </vt:variant>
    </vt:vector>
  </HeadingPairs>
  <TitlesOfParts>
    <vt:vector size="85" baseType="lpstr">
      <vt:lpstr>Arial</vt:lpstr>
      <vt:lpstr>Calibri</vt:lpstr>
      <vt:lpstr>Franklin Gothic Medium</vt:lpstr>
      <vt:lpstr>Garamond</vt:lpstr>
      <vt:lpstr>Helvetica</vt:lpstr>
      <vt:lpstr>Times New Roman</vt:lpstr>
      <vt:lpstr>Wingdings</vt:lpstr>
      <vt:lpstr>Wingdings 2</vt:lpstr>
      <vt:lpstr>Grid</vt:lpstr>
      <vt:lpstr>\\MA-DFS\Users\lmatthews\Operations\Direct\Trusted Agent\Diagrams\TrainingDiagram.vsd\Drawing\~Page-2\Circle</vt:lpstr>
      <vt:lpstr>\\MA-DFS\Users\lmatthews\Operations\Direct\Trusted Agent\Diagrams\TrainingDiagram.vsd\Drawing\~Page-2\Circle.246</vt:lpstr>
      <vt:lpstr>\\MA-DFS\Users\lmatthews\Operations\Direct\Trusted Agent\Diagrams\TrainingDiagram.vsd\Drawing\~Page-2\Circle.245</vt:lpstr>
      <vt:lpstr>\\MA-DFS\Users\lmatthews\Operations\Direct\Trusted Agent\Diagrams\TrainingDiagram.vsd\Drawing\~Page-2\Circle.247</vt:lpstr>
      <vt:lpstr>\\MA-DFS\Users\lmatthews\Operations\Direct\Trusted Agent\Diagrams\TrainingDiagram.vsd\Drawing\~Page-2\Circle.248</vt:lpstr>
      <vt:lpstr>\\MA-DFS\Users\lmatthews\Operations\Direct\Trusted Agent\Diagrams\TrainingDiagram.vsd\Drawing\~Page-2\Circle.249</vt:lpstr>
      <vt:lpstr>\\MA-DFS\Users\lmatthews\Operations\Direct\Trusted Agent\Diagrams\TrainingDiagram.vsd\Drawing\~Page-2\Circle.264</vt:lpstr>
      <vt:lpstr>\\MA-DFS\Users\lmatthews\Operations\Direct\Trusted Agent\Diagrams\TrainingDiagram.vsd\Drawing\~Page-2\Circle.263</vt:lpstr>
      <vt:lpstr>\\MA-DFS\Users\lmatthews\Operations\Direct\Trusted Agent\Diagrams\TrainingDiagram.vsd\Drawing\~Page-2\Circle.265</vt:lpstr>
      <vt:lpstr>\\MA-DFS\Users\lmatthews\Operations\Direct\Trusted Agent\Diagrams\TrainingDiagram.vsd\Drawing\~Page-2\Circle</vt:lpstr>
      <vt:lpstr>\\MA-DFS\Users\lmatthews\Operations\Direct\Trusted Agent\Diagrams\TrainingDiagram.vsd\Drawing\~Page-2\Circle</vt:lpstr>
      <vt:lpstr>\\MA-DFS\Users\lmatthews\Operations\Direct\Trusted Agent\Diagrams\TrainingDiagram.vsd\Drawing\~Page-2\Circle.246</vt:lpstr>
      <vt:lpstr>\\MA-DFS\Users\lmatthews\Operations\Direct\Trusted Agent\Diagrams\TrainingDiagram.vsd\Drawing\~Page-2\Circle.245</vt:lpstr>
      <vt:lpstr>\\MA-DFS\Users\lmatthews\Operations\Direct\Trusted Agent\Diagrams\TrainingDiagram.vsd\Drawing\~Page-2\Circle.247</vt:lpstr>
      <vt:lpstr>\\MA-DFS\Users\lmatthews\Operations\Direct\Trusted Agent\Diagrams\TrainingDiagram.vsd\Drawing\~Page-2\Circle.248</vt:lpstr>
      <vt:lpstr>\\MA-DFS\Users\lmatthews\Operations\Direct\Trusted Agent\Diagrams\TrainingDiagram.vsd\Drawing\~Page-2\Circle.249</vt:lpstr>
      <vt:lpstr>\\MA-DFS\Users\lmatthews\Operations\Direct\Trusted Agent\Diagrams\TrainingDiagram.vsd\Drawing\~Page-2\Circle.264</vt:lpstr>
      <vt:lpstr>\\MA-DFS\Users\lmatthews\Operations\Direct\Trusted Agent\Diagrams\TrainingDiagram.vsd\Drawing\~Page-2\Circle.265</vt:lpstr>
      <vt:lpstr>\\MA-DFS\Users\lmatthews\Operations\Direct\Trusted Agent\Diagrams\TrainingDiagram.vsd\Drawing\~Page-2\Circle</vt:lpstr>
      <vt:lpstr>\\MA-DFS\Users\lmatthews\Operations\Direct\Trusted Agent\Diagrams\TrainingDiagram.vsd\Drawing\~Page-2\Circle.263</vt:lpstr>
      <vt:lpstr>\\MA-DFS\Users\lmatthews\Operations\Direct\Trusted Agent\SecurityDiagram.vsd\Drawing\~Page-1\On-page reference</vt:lpstr>
      <vt:lpstr>Trusted Agent Training</vt:lpstr>
      <vt:lpstr>Who Should Attend This Training?</vt:lpstr>
      <vt:lpstr>Learning Objectives:</vt:lpstr>
      <vt:lpstr>Agenda</vt:lpstr>
      <vt:lpstr>Trusted Agent and Identity Proofing</vt:lpstr>
      <vt:lpstr>What is a Trusted Agent?</vt:lpstr>
      <vt:lpstr>Identity Proofing</vt:lpstr>
      <vt:lpstr>Why do I need a Trusted Agent?</vt:lpstr>
      <vt:lpstr>Why do I need a Trusted Agent?</vt:lpstr>
      <vt:lpstr>PowerPoint Presentation</vt:lpstr>
      <vt:lpstr> How do you know which HISPs are safe to communicate with?</vt:lpstr>
      <vt:lpstr>Direct Accreditation Bodies</vt:lpstr>
      <vt:lpstr>Direct Accreditation Bodies</vt:lpstr>
      <vt:lpstr>PowerPoint Presentation</vt:lpstr>
      <vt:lpstr>PowerPoint Presentation</vt:lpstr>
      <vt:lpstr>Electronic Healthcare Network Accreditation Commission</vt:lpstr>
      <vt:lpstr>EHNAC Accreditation Programs</vt:lpstr>
      <vt:lpstr>DirectTrust</vt:lpstr>
      <vt:lpstr>HISP Operations</vt:lpstr>
      <vt:lpstr>Direct Address</vt:lpstr>
      <vt:lpstr>Registration Authority (RA) and Certificate Authority (CA)</vt:lpstr>
      <vt:lpstr>What Role does the  Trusted Agent Play in this?</vt:lpstr>
      <vt:lpstr>HISP involvement in Direct message delivery and security</vt:lpstr>
      <vt:lpstr>Certificates</vt:lpstr>
      <vt:lpstr>PowerPoint Presentation</vt:lpstr>
      <vt:lpstr>PowerPoint Presentation</vt:lpstr>
      <vt:lpstr>Trusted Agent Responsibilities</vt:lpstr>
      <vt:lpstr>Who Should be the Trusted Agent?</vt:lpstr>
      <vt:lpstr>Trusted Agent Characteristics </vt:lpstr>
      <vt:lpstr>Identity Proofing Requirements </vt:lpstr>
      <vt:lpstr>Who needs to be Identity Proofed?</vt:lpstr>
      <vt:lpstr>Who needs to be Identity Proofed? (Cont’d)</vt:lpstr>
      <vt:lpstr>Who needs to be Identity Proofed? (Cont’d)</vt:lpstr>
      <vt:lpstr>The Role of the Trusted Agent is to Oversee:</vt:lpstr>
      <vt:lpstr>Gathering Documentation</vt:lpstr>
      <vt:lpstr>Verifying Documentation</vt:lpstr>
      <vt:lpstr>The I-9 Form</vt:lpstr>
      <vt:lpstr>Form I-9</vt:lpstr>
      <vt:lpstr>Form I-9 ID Proofing Requirements</vt:lpstr>
      <vt:lpstr>Verifying Documentation</vt:lpstr>
      <vt:lpstr>Suggested Workflows for ID Proofing:</vt:lpstr>
      <vt:lpstr>Reporting Documentation </vt:lpstr>
      <vt:lpstr>Updating End User and Trusted Agent Information </vt:lpstr>
      <vt:lpstr>Reporting Documentation Example</vt:lpstr>
      <vt:lpstr>Reporting Documentation Example</vt:lpstr>
      <vt:lpstr>Reporting Documentation Example</vt:lpstr>
      <vt:lpstr>Maintaining Documentation</vt:lpstr>
      <vt:lpstr>Maintaining Documentation Example</vt:lpstr>
      <vt:lpstr>Summary: Trusted Agent Oversees</vt:lpstr>
      <vt:lpstr>Additional Information</vt:lpstr>
      <vt:lpstr>Additional Information (Cont’d)</vt:lpstr>
      <vt:lpstr>Additional Information (Cont’d)</vt:lpstr>
      <vt:lpstr>Additional Information (Cont’d)</vt:lpstr>
      <vt:lpstr>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Palamar</dc:creator>
  <cp:lastModifiedBy>Alicia Colletta</cp:lastModifiedBy>
  <cp:revision>333</cp:revision>
  <dcterms:created xsi:type="dcterms:W3CDTF">2014-04-10T12:58:09Z</dcterms:created>
  <dcterms:modified xsi:type="dcterms:W3CDTF">2019-03-06T22:06:03Z</dcterms:modified>
</cp:coreProperties>
</file>